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8" r:id="rId4"/>
    <p:sldMasterId id="2147483695" r:id="rId5"/>
  </p:sldMasterIdLst>
  <p:notesMasterIdLst>
    <p:notesMasterId r:id="rId22"/>
  </p:notesMasterIdLst>
  <p:sldIdLst>
    <p:sldId id="263" r:id="rId6"/>
    <p:sldId id="279" r:id="rId7"/>
    <p:sldId id="850" r:id="rId8"/>
    <p:sldId id="943" r:id="rId9"/>
    <p:sldId id="2083" r:id="rId10"/>
    <p:sldId id="988" r:id="rId11"/>
    <p:sldId id="994" r:id="rId12"/>
    <p:sldId id="993" r:id="rId13"/>
    <p:sldId id="482" r:id="rId14"/>
    <p:sldId id="808" r:id="rId15"/>
    <p:sldId id="952" r:id="rId16"/>
    <p:sldId id="472" r:id="rId17"/>
    <p:sldId id="566" r:id="rId18"/>
    <p:sldId id="939" r:id="rId19"/>
    <p:sldId id="567" r:id="rId20"/>
    <p:sldId id="260" r:id="rId21"/>
  </p:sldIdLst>
  <p:sldSz cx="12192000" cy="6858000"/>
  <p:notesSz cx="6858000" cy="9144000"/>
  <p:embeddedFontLst>
    <p:embeddedFont>
      <p:font typeface="Acherus Grotesque Medium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rbel" panose="020B0503020204020204" pitchFamily="34" charset="0"/>
      <p:regular r:id="rId31"/>
      <p:bold r:id="rId32"/>
      <p:italic r:id="rId33"/>
      <p:boldItalic r:id="rId34"/>
    </p:embeddedFont>
    <p:embeddedFont>
      <p:font typeface="Gill Sans MT" panose="020B0502020104020203" pitchFamily="34" charset="0"/>
      <p:regular r:id="rId35"/>
      <p:bold r:id="rId36"/>
      <p:italic r:id="rId37"/>
      <p:boldItalic r:id="rId38"/>
    </p:embeddedFont>
    <p:embeddedFont>
      <p:font typeface="MS PGothic" panose="020B0600070205080204" pitchFamily="34" charset="-128"/>
      <p:regular r:id="rId39"/>
    </p:embeddedFont>
    <p:embeddedFont>
      <p:font typeface="Myriad Pro" panose="020B0503030403020204" charset="0"/>
      <p:regular r:id="rId40"/>
      <p:bold r:id="rId41"/>
      <p:italic r:id="rId42"/>
      <p:boldItalic r:id="rId43"/>
    </p:embeddedFont>
    <p:embeddedFont>
      <p:font typeface="Tw Cen MT" panose="020B0602020104020603" pitchFamily="34" charset="0"/>
      <p:regular r:id="rId44"/>
      <p:bold r:id="rId45"/>
      <p:italic r:id="rId46"/>
      <p:boldItalic r:id="rId47"/>
    </p:embeddedFont>
    <p:embeddedFont>
      <p:font typeface="Wingdings 2" panose="05020102010507070707" pitchFamily="18" charset="2"/>
      <p:regular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9E9C"/>
    <a:srgbClr val="153A62"/>
    <a:srgbClr val="065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8"/>
    <p:restoredTop sz="94676"/>
  </p:normalViewPr>
  <p:slideViewPr>
    <p:cSldViewPr snapToGrid="0" snapToObjects="1">
      <p:cViewPr varScale="1">
        <p:scale>
          <a:sx n="82" d="100"/>
          <a:sy n="82" d="100"/>
        </p:scale>
        <p:origin x="9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7.fntdata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5.xml"/><Relationship Id="rId41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56633-A759-4188-8651-344CE33F8EC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65C45-6C31-4B49-86A9-11A1EEA12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2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249" indent="-165249">
              <a:buFont typeface="Arial" panose="020B0604020202020204" pitchFamily="34" charset="0"/>
              <a:buChar char="•"/>
            </a:pPr>
            <a:r>
              <a:rPr lang="en-US" sz="1700" dirty="0"/>
              <a:t>For those who may not know AWE….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Alliance for Water Efficiency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6/3/2021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Pres/CEO Report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BA9FC-2DA0-4A33-B352-F91E844659E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88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31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7D77EA-4445-4B46-B41B-FED41312042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1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93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Blueprint: Lays the groundwork for future energy-water joint efforts and policy agenda for actions at the federal, state, local, and watershed levels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Recommendation for future opportunities white</a:t>
            </a:r>
            <a:r>
              <a:rPr lang="en-US" baseline="0" dirty="0"/>
              <a:t> paper: </a:t>
            </a:r>
            <a:r>
              <a:rPr lang="en-US" dirty="0"/>
              <a:t>An assessment into the status of research on the relationship and trade-off s between the water and energy sectors and identifies areas where additional research may be needed to facilitate decisions regarding effective research investments in this area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F4103-C9F3-4C25-9E2C-F5DFB3B32D2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3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7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Alliance for Water Efficiency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6/3/2021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Pres/CEO Report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BA9FC-2DA0-4A33-B352-F91E844659E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73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25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Lake Arrowhead Community Services District:  Small agency in California with 7700 connections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65C45-6C31-4B49-86A9-11A1EEA123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65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45DE2-2690-4074-977D-6B93CC19245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9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34062-D1C5-4DEC-BE16-CA3F9EB626F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7/28/2016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Tracking Tool v3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Alliance for Water Efficiency</a:t>
            </a:r>
          </a:p>
        </p:txBody>
      </p:sp>
    </p:spTree>
    <p:extLst>
      <p:ext uri="{BB962C8B-B14F-4D97-AF65-F5344CB8AC3E}">
        <p14:creationId xmlns:p14="http://schemas.microsoft.com/office/powerpoint/2010/main" val="1251448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FA3F3-1D74-49E0-BC95-D1EAE9D0CF1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887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3F676B6-E061-714B-B120-FFE7EA613898}"/>
              </a:ext>
            </a:extLst>
          </p:cNvPr>
          <p:cNvSpPr/>
          <p:nvPr userDrawn="1"/>
        </p:nvSpPr>
        <p:spPr>
          <a:xfrm>
            <a:off x="1" y="4411745"/>
            <a:ext cx="12191999" cy="2446256"/>
          </a:xfrm>
          <a:prstGeom prst="rect">
            <a:avLst/>
          </a:prstGeom>
          <a:solidFill>
            <a:srgbClr val="589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object, clock, orange, dark&#10;&#10;Description automatically generated">
            <a:extLst>
              <a:ext uri="{FF2B5EF4-FFF2-40B4-BE49-F238E27FC236}">
                <a16:creationId xmlns:a16="http://schemas.microsoft.com/office/drawing/2014/main" id="{51BCF26D-0D7A-C840-A7B9-4D53D7AEBBF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79" t="25963" r="13596" b="14729"/>
          <a:stretch/>
        </p:blipFill>
        <p:spPr>
          <a:xfrm>
            <a:off x="0" y="3520571"/>
            <a:ext cx="12192000" cy="1278460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EA5DB5B1-D465-B74F-AE0A-D9A8335EEE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7965" y="390842"/>
            <a:ext cx="3059332" cy="15424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5E7FCE-7A9B-8849-A38B-66BD8D867729}"/>
              </a:ext>
            </a:extLst>
          </p:cNvPr>
          <p:cNvSpPr txBox="1"/>
          <p:nvPr userDrawn="1"/>
        </p:nvSpPr>
        <p:spPr>
          <a:xfrm>
            <a:off x="1481470" y="4848262"/>
            <a:ext cx="9427829" cy="1290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US" sz="2000" b="0" i="0" kern="1200" cap="all" spc="30" baseline="0" dirty="0">
                <a:solidFill>
                  <a:schemeClr val="bg1"/>
                </a:solidFill>
                <a:effectLst/>
                <a:latin typeface="Acherus Grotesque Medium" panose="02000505000000020004" pitchFamily="2" charset="77"/>
                <a:ea typeface="+mn-ea"/>
                <a:cs typeface="+mn-cs"/>
              </a:rPr>
              <a:t>A singular voice and a platform for water use efficiency and water conservation, bringing a critical perspective to an increasingly thirsty North America.</a:t>
            </a:r>
          </a:p>
        </p:txBody>
      </p:sp>
    </p:spTree>
    <p:extLst>
      <p:ext uri="{BB962C8B-B14F-4D97-AF65-F5344CB8AC3E}">
        <p14:creationId xmlns:p14="http://schemas.microsoft.com/office/powerpoint/2010/main" val="2111891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600" b="0" baseline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488" y="1143000"/>
            <a:ext cx="7343481" cy="4846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D0D0A53-6A42-424A-8E25-0B819BE29A6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4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188720"/>
            <a:ext cx="6220968" cy="570254"/>
          </a:xfrm>
        </p:spPr>
        <p:txBody>
          <a:bodyPr anchor="t" anchorCtr="0">
            <a:normAutofit/>
          </a:bodyPr>
          <a:lstStyle>
            <a:lvl1pPr>
              <a:defRPr sz="3200" b="0"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35800" y="749300"/>
            <a:ext cx="5156200" cy="53594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D0D0A53-6A42-424A-8E25-0B819BE29A6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FA47E9-0FAE-A14B-9EE5-B3E4F8D5AB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150" y="1931988"/>
            <a:ext cx="6230938" cy="4176712"/>
          </a:xfr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  <a:lvl2pPr>
              <a:defRPr b="0" i="0">
                <a:latin typeface="Myriad Pro" panose="020B0503030403020204" pitchFamily="34" charset="0"/>
              </a:defRPr>
            </a:lvl2pPr>
            <a:lvl3pPr>
              <a:defRPr b="0" i="0">
                <a:latin typeface="Myriad Pro" panose="020B0503030403020204" pitchFamily="34" charset="0"/>
              </a:defRPr>
            </a:lvl3pPr>
            <a:lvl4pPr>
              <a:defRPr b="0" i="0">
                <a:latin typeface="Myriad Pro" panose="020B0503030403020204" pitchFamily="34" charset="0"/>
              </a:defRPr>
            </a:lvl4pPr>
            <a:lvl5pPr>
              <a:defRPr b="0" i="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6075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06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CFD7418-5771-4D41-BC7E-784543427E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43345"/>
            <a:ext cx="12165013" cy="4966855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000" cap="all" spc="-1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F8889-BC98-ED47-861E-00E9AD54ECF1}"/>
              </a:ext>
            </a:extLst>
          </p:cNvPr>
          <p:cNvGrpSpPr/>
          <p:nvPr/>
        </p:nvGrpSpPr>
        <p:grpSpPr>
          <a:xfrm>
            <a:off x="7954586" y="1"/>
            <a:ext cx="3445012" cy="6096000"/>
            <a:chOff x="7954586" y="1"/>
            <a:chExt cx="3445012" cy="6096000"/>
          </a:xfrm>
        </p:grpSpPr>
        <p:sp>
          <p:nvSpPr>
            <p:cNvPr id="7" name="Rectangle 6"/>
            <p:cNvSpPr/>
            <p:nvPr/>
          </p:nvSpPr>
          <p:spPr>
            <a:xfrm>
              <a:off x="7954586" y="1"/>
              <a:ext cx="3445012" cy="6096000"/>
            </a:xfrm>
            <a:prstGeom prst="rect">
              <a:avLst/>
            </a:prstGeom>
            <a:gradFill>
              <a:gsLst>
                <a:gs pos="0">
                  <a:srgbClr val="065393">
                    <a:alpha val="69000"/>
                  </a:srgbClr>
                </a:gs>
                <a:gs pos="100000">
                  <a:srgbClr val="153A6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A close up of a sign&#10;&#10;Description automatically generated">
              <a:extLst>
                <a:ext uri="{FF2B5EF4-FFF2-40B4-BE49-F238E27FC236}">
                  <a16:creationId xmlns:a16="http://schemas.microsoft.com/office/drawing/2014/main" id="{AC3CD1E2-F169-6143-AA7A-D32F5B9E33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9594" y="3306532"/>
              <a:ext cx="1603368" cy="2380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58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9EBDC1-32F7-D345-8545-C8EDC7FE1B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flipH="1">
            <a:off x="0" y="0"/>
            <a:ext cx="12165062" cy="54102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51F8889-BC98-ED47-861E-00E9AD54ECF1}"/>
              </a:ext>
            </a:extLst>
          </p:cNvPr>
          <p:cNvGrpSpPr/>
          <p:nvPr/>
        </p:nvGrpSpPr>
        <p:grpSpPr>
          <a:xfrm>
            <a:off x="7954586" y="1"/>
            <a:ext cx="3445012" cy="6096000"/>
            <a:chOff x="7954586" y="1"/>
            <a:chExt cx="3445012" cy="6096000"/>
          </a:xfrm>
        </p:grpSpPr>
        <p:sp>
          <p:nvSpPr>
            <p:cNvPr id="7" name="Rectangle 6"/>
            <p:cNvSpPr/>
            <p:nvPr/>
          </p:nvSpPr>
          <p:spPr>
            <a:xfrm>
              <a:off x="7954586" y="1"/>
              <a:ext cx="3445012" cy="6096000"/>
            </a:xfrm>
            <a:prstGeom prst="rect">
              <a:avLst/>
            </a:prstGeom>
            <a:gradFill>
              <a:gsLst>
                <a:gs pos="0">
                  <a:srgbClr val="065393">
                    <a:alpha val="69000"/>
                  </a:srgbClr>
                </a:gs>
                <a:gs pos="100000">
                  <a:srgbClr val="153A6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A close up of a sign&#10;&#10;Description automatically generated">
              <a:extLst>
                <a:ext uri="{FF2B5EF4-FFF2-40B4-BE49-F238E27FC236}">
                  <a16:creationId xmlns:a16="http://schemas.microsoft.com/office/drawing/2014/main" id="{AC3CD1E2-F169-6143-AA7A-D32F5B9E33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9594" y="3306532"/>
              <a:ext cx="1603368" cy="23805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000" cap="all" spc="-1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73" y="464515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80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0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6006554-CD4B-4145-916D-353BFCBF32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1054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45662" y="0"/>
            <a:ext cx="5486663" cy="6857999"/>
          </a:xfrm>
          <a:prstGeom prst="rect">
            <a:avLst/>
          </a:prstGeom>
          <a:gradFill>
            <a:gsLst>
              <a:gs pos="0">
                <a:srgbClr val="065393">
                  <a:alpha val="69000"/>
                </a:srgbClr>
              </a:gs>
              <a:gs pos="100000">
                <a:srgbClr val="153A6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C3CD1E2-F169-6143-AA7A-D32F5B9E33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905" y="3946866"/>
            <a:ext cx="1375288" cy="2041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F36544-EA6D-0541-B558-827EFD152A48}"/>
              </a:ext>
            </a:extLst>
          </p:cNvPr>
          <p:cNvSpPr txBox="1"/>
          <p:nvPr/>
        </p:nvSpPr>
        <p:spPr>
          <a:xfrm>
            <a:off x="9024755" y="5305767"/>
            <a:ext cx="2399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OFFICE  (773) 360-5100 </a:t>
            </a:r>
          </a:p>
          <a:p>
            <a: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TOLL-FREE  (866) 730-A4WE   </a:t>
            </a:r>
            <a:b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</a:br>
            <a:r>
              <a:rPr lang="en-US" sz="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  </a:t>
            </a:r>
          </a:p>
          <a:p>
            <a: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allianceforwaterefficiency.org 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CEF323-21ED-544A-8FB6-0DF0DBB8C781}"/>
              </a:ext>
            </a:extLst>
          </p:cNvPr>
          <p:cNvSpPr txBox="1"/>
          <p:nvPr/>
        </p:nvSpPr>
        <p:spPr>
          <a:xfrm>
            <a:off x="3724507" y="692488"/>
            <a:ext cx="4974006" cy="210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 b="0" i="0" kern="1200" cap="all" spc="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 singular voice and a platform for </a:t>
            </a:r>
            <a:br>
              <a:rPr lang="en-US" sz="2000" b="0" i="0" kern="1200" cap="all" spc="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000" b="0" i="0" kern="1200" cap="all" spc="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water use efficiency and water conservation, bringing a critical perspective to an increasingly thirsty North America.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E0071-5595-E24C-B8C7-3A0F862A003C}"/>
              </a:ext>
            </a:extLst>
          </p:cNvPr>
          <p:cNvSpPr txBox="1"/>
          <p:nvPr/>
        </p:nvSpPr>
        <p:spPr>
          <a:xfrm>
            <a:off x="732135" y="5305767"/>
            <a:ext cx="2594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33 N. LaSalle Street, Suite 2275 </a:t>
            </a:r>
            <a:b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</a:br>
            <a: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Chicago, IL 60602</a:t>
            </a:r>
          </a:p>
        </p:txBody>
      </p:sp>
    </p:spTree>
    <p:extLst>
      <p:ext uri="{BB962C8B-B14F-4D97-AF65-F5344CB8AC3E}">
        <p14:creationId xmlns:p14="http://schemas.microsoft.com/office/powerpoint/2010/main" val="2991923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2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42113C-8597-524E-9D7E-49D0FD131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65062" cy="51054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45662" y="0"/>
            <a:ext cx="5486663" cy="6857999"/>
          </a:xfrm>
          <a:prstGeom prst="rect">
            <a:avLst/>
          </a:prstGeom>
          <a:gradFill>
            <a:gsLst>
              <a:gs pos="0">
                <a:srgbClr val="065393">
                  <a:alpha val="69000"/>
                </a:srgbClr>
              </a:gs>
              <a:gs pos="100000">
                <a:srgbClr val="153A6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C3CD1E2-F169-6143-AA7A-D32F5B9E33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905" y="3946866"/>
            <a:ext cx="1375288" cy="2041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F36544-EA6D-0541-B558-827EFD152A48}"/>
              </a:ext>
            </a:extLst>
          </p:cNvPr>
          <p:cNvSpPr txBox="1"/>
          <p:nvPr/>
        </p:nvSpPr>
        <p:spPr>
          <a:xfrm>
            <a:off x="9024755" y="5305767"/>
            <a:ext cx="2399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OFFICE  (773) 360-5100 </a:t>
            </a:r>
          </a:p>
          <a:p>
            <a: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TOLL-FREE  (866) 730-A4WE   </a:t>
            </a:r>
            <a:b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</a:br>
            <a:r>
              <a:rPr lang="en-US" sz="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  </a:t>
            </a:r>
          </a:p>
          <a:p>
            <a: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allianceforwaterefficiency.org 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CEF323-21ED-544A-8FB6-0DF0DBB8C781}"/>
              </a:ext>
            </a:extLst>
          </p:cNvPr>
          <p:cNvSpPr txBox="1"/>
          <p:nvPr/>
        </p:nvSpPr>
        <p:spPr>
          <a:xfrm>
            <a:off x="3724507" y="692488"/>
            <a:ext cx="4974006" cy="210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 b="0" i="0" kern="1200" cap="all" spc="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 singular voice and a platform for </a:t>
            </a:r>
            <a:br>
              <a:rPr lang="en-US" sz="2000" b="0" i="0" kern="1200" cap="all" spc="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000" b="0" i="0" kern="1200" cap="all" spc="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water use efficiency and water conservation, bringing a critical perspective to an increasingly thirsty North America.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E0071-5595-E24C-B8C7-3A0F862A003C}"/>
              </a:ext>
            </a:extLst>
          </p:cNvPr>
          <p:cNvSpPr txBox="1"/>
          <p:nvPr/>
        </p:nvSpPr>
        <p:spPr>
          <a:xfrm>
            <a:off x="732135" y="5305767"/>
            <a:ext cx="2594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33 N. LaSalle Street, Suite 2275 </a:t>
            </a:r>
            <a:b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</a:br>
            <a: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Chicago, IL 60602</a:t>
            </a:r>
          </a:p>
        </p:txBody>
      </p:sp>
    </p:spTree>
    <p:extLst>
      <p:ext uri="{BB962C8B-B14F-4D97-AF65-F5344CB8AC3E}">
        <p14:creationId xmlns:p14="http://schemas.microsoft.com/office/powerpoint/2010/main" val="1704805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21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 anchorCtr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91F83F57-7260-0444-94DD-8667DE8465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50566" y="0"/>
            <a:ext cx="441434" cy="610651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61850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4600" b="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71A03787-2FA7-A541-BA54-F0433ED2ED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50566" y="0"/>
            <a:ext cx="441434" cy="610651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BB10CCD-AF2B-CC4F-8AE0-9C749DE50E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64" y="3813827"/>
            <a:ext cx="1156772" cy="171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69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9998" y="462455"/>
            <a:ext cx="3462633" cy="5526865"/>
          </a:xfrm>
        </p:spPr>
        <p:txBody>
          <a:bodyPr anchor="t" anchorCtr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30206" y="462455"/>
            <a:ext cx="3462633" cy="5526865"/>
          </a:xfrm>
        </p:spPr>
        <p:txBody>
          <a:bodyPr anchor="t" anchorCtr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AAE75EF-8F64-FD4A-A3E5-82D5B371CE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50566" y="0"/>
            <a:ext cx="441434" cy="610651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9848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589E9C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7B693E9-7BED-374B-B7B6-F0321323963D}"/>
              </a:ext>
            </a:extLst>
          </p:cNvPr>
          <p:cNvSpPr/>
          <p:nvPr userDrawn="1"/>
        </p:nvSpPr>
        <p:spPr>
          <a:xfrm>
            <a:off x="1" y="6045743"/>
            <a:ext cx="12191999" cy="812257"/>
          </a:xfrm>
          <a:prstGeom prst="rect">
            <a:avLst/>
          </a:prstGeom>
          <a:solidFill>
            <a:srgbClr val="589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0" y="584818"/>
            <a:ext cx="10916549" cy="3255264"/>
          </a:xfrm>
        </p:spPr>
        <p:txBody>
          <a:bodyPr anchor="b">
            <a:normAutofit/>
          </a:bodyPr>
          <a:lstStyle>
            <a:lvl1pPr algn="l">
              <a:defRPr sz="5000" b="0" i="0" cap="all" spc="-100" baseline="0"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000" y="3875817"/>
            <a:ext cx="10916549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rgbClr val="589E9C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D0D0A53-6A42-424A-8E25-0B819BE29A6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EA5DB5B1-D465-B74F-AE0A-D9A8335EE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465" y="584818"/>
            <a:ext cx="3059332" cy="1542449"/>
          </a:xfrm>
          <a:prstGeom prst="rect">
            <a:avLst/>
          </a:prstGeom>
        </p:spPr>
      </p:pic>
      <p:pic>
        <p:nvPicPr>
          <p:cNvPr id="19" name="Picture 18" descr="A picture containing object, clock, orange, dark&#10;&#10;Description automatically generated">
            <a:extLst>
              <a:ext uri="{FF2B5EF4-FFF2-40B4-BE49-F238E27FC236}">
                <a16:creationId xmlns:a16="http://schemas.microsoft.com/office/drawing/2014/main" id="{539D3FD3-2E88-8240-BD2F-EA237C2221AE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79" t="25963" r="13596" b="14729"/>
          <a:stretch/>
        </p:blipFill>
        <p:spPr>
          <a:xfrm>
            <a:off x="0" y="5146588"/>
            <a:ext cx="12192000" cy="12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70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510153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573164"/>
            <a:ext cx="3474720" cy="438113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510153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6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573164"/>
            <a:ext cx="3474720" cy="438113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2C3479B6-01C9-4942-B7DD-6FCB5CFB60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50566" y="0"/>
            <a:ext cx="441434" cy="610651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6506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02C483AE-A3E2-6248-9E95-E7B1DAB8B5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750566" y="0"/>
            <a:ext cx="441434" cy="610651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6880A-BA54-5C4F-A02A-915CB8E5D11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36975" y="595313"/>
            <a:ext cx="7786688" cy="551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642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C07ABC-0162-4043-9AA0-3B03D52A1681}"/>
              </a:ext>
            </a:extLst>
          </p:cNvPr>
          <p:cNvSpPr/>
          <p:nvPr/>
        </p:nvSpPr>
        <p:spPr>
          <a:xfrm>
            <a:off x="0" y="6219825"/>
            <a:ext cx="12192000" cy="638174"/>
          </a:xfrm>
          <a:prstGeom prst="rect">
            <a:avLst/>
          </a:prstGeom>
          <a:gradFill>
            <a:gsLst>
              <a:gs pos="0">
                <a:srgbClr val="065393">
                  <a:alpha val="69000"/>
                </a:srgbClr>
              </a:gs>
              <a:gs pos="100000">
                <a:srgbClr val="153A6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E80BE-D5E1-334D-8DA1-D0D298B05D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608358"/>
            <a:ext cx="10239375" cy="467611"/>
          </a:xfrm>
        </p:spPr>
        <p:txBody>
          <a:bodyPr vert="horz" anchor="t" anchorCtr="0">
            <a:noAutofit/>
          </a:bodyPr>
          <a:lstStyle>
            <a:lvl1pPr marL="0" indent="0">
              <a:buFontTx/>
              <a:buNone/>
              <a:defRPr sz="24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5A1A2E-24AD-DA4D-9332-94EC59B60D9C}"/>
              </a:ext>
            </a:extLst>
          </p:cNvPr>
          <p:cNvCxnSpPr/>
          <p:nvPr/>
        </p:nvCxnSpPr>
        <p:spPr>
          <a:xfrm>
            <a:off x="839788" y="435935"/>
            <a:ext cx="105264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BD0987-0A09-9B4D-8238-793262C895B6}"/>
              </a:ext>
            </a:extLst>
          </p:cNvPr>
          <p:cNvCxnSpPr/>
          <p:nvPr/>
        </p:nvCxnSpPr>
        <p:spPr>
          <a:xfrm>
            <a:off x="839788" y="1158949"/>
            <a:ext cx="105264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EA0BA-6CFE-AC45-9A26-615156816F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9788" y="1304925"/>
            <a:ext cx="10526712" cy="4722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5938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88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6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51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66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E0CA-8FC3-41EA-8C02-CC6350A18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C1E0D-CFC7-4236-BC31-40A005C32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43841-4FAA-4AB5-B9AB-676B8F2B7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8A6AC-31B5-4F9A-987D-98E11407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47CF1-D54C-4B7D-BC02-0AE39470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3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188720"/>
            <a:ext cx="10093646" cy="74427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0A53-6A42-424A-8E25-0B819BE29A64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05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188720"/>
            <a:ext cx="10093646" cy="74427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0A53-6A42-424A-8E25-0B819BE29A64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09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188720"/>
            <a:ext cx="10093646" cy="74427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0A53-6A42-424A-8E25-0B819BE29A64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5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302B0F4-7AA2-EA4D-80AF-F533F9FEF185}"/>
              </a:ext>
            </a:extLst>
          </p:cNvPr>
          <p:cNvSpPr/>
          <p:nvPr userDrawn="1"/>
        </p:nvSpPr>
        <p:spPr>
          <a:xfrm>
            <a:off x="1" y="4411745"/>
            <a:ext cx="12191999" cy="2446256"/>
          </a:xfrm>
          <a:prstGeom prst="rect">
            <a:avLst/>
          </a:prstGeom>
          <a:solidFill>
            <a:srgbClr val="589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object, clock, orange, dark&#10;&#10;Description automatically generated">
            <a:extLst>
              <a:ext uri="{FF2B5EF4-FFF2-40B4-BE49-F238E27FC236}">
                <a16:creationId xmlns:a16="http://schemas.microsoft.com/office/drawing/2014/main" id="{282EC00D-4081-CE41-8ED9-9D2E24CB5F31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79" t="25963" r="13596" b="14729"/>
          <a:stretch/>
        </p:blipFill>
        <p:spPr>
          <a:xfrm>
            <a:off x="0" y="3520571"/>
            <a:ext cx="12192000" cy="1278460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0678BD77-FD68-DA4A-BB75-02E280E0EC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7965" y="390842"/>
            <a:ext cx="3059332" cy="154244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D0D0A53-6A42-424A-8E25-0B819BE29A6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36544-EA6D-0541-B558-827EFD152A48}"/>
              </a:ext>
            </a:extLst>
          </p:cNvPr>
          <p:cNvSpPr txBox="1"/>
          <p:nvPr userDrawn="1"/>
        </p:nvSpPr>
        <p:spPr>
          <a:xfrm>
            <a:off x="9017338" y="2404617"/>
            <a:ext cx="305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OFFICE  773-360-5100 </a:t>
            </a:r>
          </a:p>
          <a:p>
            <a:r>
              <a:rPr lang="en-US" sz="1400" b="0" i="0" kern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TOLL-FREE  866-730-A4WE</a:t>
            </a:r>
            <a: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   </a:t>
            </a:r>
            <a:br>
              <a:rPr lang="en-US" sz="1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</a:br>
            <a:r>
              <a:rPr lang="en-US" sz="400" b="0" i="0" kern="1200" dirty="0">
                <a:solidFill>
                  <a:schemeClr val="tx2"/>
                </a:solidFill>
                <a:effectLst/>
                <a:latin typeface="+mn-lt"/>
                <a:ea typeface="Baskerville" panose="02020502070401020303" pitchFamily="18" charset="0"/>
                <a:cs typeface="Big Caslon Medium" panose="02000603090000020003" pitchFamily="2" charset="-79"/>
              </a:rPr>
              <a:t>  </a:t>
            </a:r>
          </a:p>
          <a:p>
            <a:r>
              <a:rPr lang="en-US" sz="1200" b="0" i="0" kern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https://www.allianceforwaterefficiency.org 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E0071-5595-E24C-B8C7-3A0F862A003C}"/>
              </a:ext>
            </a:extLst>
          </p:cNvPr>
          <p:cNvSpPr txBox="1"/>
          <p:nvPr userDrawn="1"/>
        </p:nvSpPr>
        <p:spPr>
          <a:xfrm>
            <a:off x="9017338" y="1867576"/>
            <a:ext cx="274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33 North LaSalle Street, Suite 2275 </a:t>
            </a:r>
            <a:br>
              <a:rPr lang="en-US" sz="1400" b="0" i="0" kern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</a:br>
            <a:r>
              <a:rPr lang="en-US" sz="1400" b="0" i="0" kern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Chicago, Illinois 60602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3B967A-3F88-CE4D-9BE6-A811942CB99E}"/>
              </a:ext>
            </a:extLst>
          </p:cNvPr>
          <p:cNvSpPr txBox="1"/>
          <p:nvPr userDrawn="1"/>
        </p:nvSpPr>
        <p:spPr>
          <a:xfrm>
            <a:off x="4211140" y="5003106"/>
            <a:ext cx="3822457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i="1" baseline="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220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188720"/>
            <a:ext cx="10093646" cy="74427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0A53-6A42-424A-8E25-0B819BE29A64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12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188720"/>
            <a:ext cx="10093646" cy="74427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0A53-6A42-424A-8E25-0B819BE29A64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637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188720"/>
            <a:ext cx="10093646" cy="74427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0A53-6A42-424A-8E25-0B819BE29A64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80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188720"/>
            <a:ext cx="6220968" cy="570254"/>
          </a:xfrm>
        </p:spPr>
        <p:txBody>
          <a:bodyPr anchor="t" anchorCtr="0">
            <a:normAutofit/>
          </a:bodyPr>
          <a:lstStyle>
            <a:lvl1pPr>
              <a:defRPr sz="3200" b="0"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35800" y="749300"/>
            <a:ext cx="5156200" cy="53594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0A53-6A42-424A-8E25-0B819BE29A64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FA47E9-0FAE-A14B-9EE5-B3E4F8D5AB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150" y="1931988"/>
            <a:ext cx="6230938" cy="4176712"/>
          </a:xfr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  <a:lvl2pPr>
              <a:defRPr b="0" i="0">
                <a:latin typeface="Myriad Pro" panose="020B0503030403020204" pitchFamily="34" charset="0"/>
              </a:defRPr>
            </a:lvl2pPr>
            <a:lvl3pPr>
              <a:defRPr b="0" i="0">
                <a:latin typeface="Myriad Pro" panose="020B0503030403020204" pitchFamily="34" charset="0"/>
              </a:defRPr>
            </a:lvl3pPr>
            <a:lvl4pPr>
              <a:defRPr b="0" i="0">
                <a:latin typeface="Myriad Pro" panose="020B0503030403020204" pitchFamily="34" charset="0"/>
              </a:defRPr>
            </a:lvl4pPr>
            <a:lvl5pPr>
              <a:defRPr b="0" i="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451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188720"/>
            <a:ext cx="10093646" cy="74427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D0D0A53-6A42-424A-8E25-0B819BE29A6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9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4600" b="0" spc="-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D0D0A53-6A42-424A-8E25-0B819BE29A6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677405-8693-9B4C-B3C1-7DFA12B3B6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188720"/>
            <a:ext cx="2743200" cy="796925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spc="20" baseline="0"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745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188720"/>
            <a:ext cx="10093646" cy="6854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868116"/>
            <a:ext cx="5181600" cy="4121204"/>
          </a:xfrm>
        </p:spPr>
        <p:txBody>
          <a:bodyPr>
            <a:normAutofit/>
          </a:bodyPr>
          <a:lstStyle>
            <a:lvl1pPr>
              <a:defRPr sz="2800">
                <a:latin typeface="Myriad Pro" panose="020B0503030403020204" pitchFamily="34" charset="0"/>
              </a:defRPr>
            </a:lvl1pPr>
            <a:lvl2pPr>
              <a:defRPr sz="2400">
                <a:latin typeface="Myriad Pro" panose="020B0503030403020204" pitchFamily="34" charset="0"/>
              </a:defRPr>
            </a:lvl2pPr>
            <a:lvl3pPr>
              <a:defRPr sz="2000">
                <a:latin typeface="Myriad Pro" panose="020B0503030403020204" pitchFamily="34" charset="0"/>
              </a:defRPr>
            </a:lvl3pPr>
            <a:lvl4pPr>
              <a:defRPr sz="1800">
                <a:latin typeface="Myriad Pro" panose="020B0503030403020204" pitchFamily="34" charset="0"/>
              </a:defRPr>
            </a:lvl4pPr>
            <a:lvl5pPr>
              <a:defRPr sz="1800">
                <a:latin typeface="Myriad Pro" panose="020B0503030403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68116"/>
            <a:ext cx="5181599" cy="4121204"/>
          </a:xfrm>
        </p:spPr>
        <p:txBody>
          <a:bodyPr>
            <a:normAutofit/>
          </a:bodyPr>
          <a:lstStyle>
            <a:lvl1pPr>
              <a:defRPr sz="2800">
                <a:latin typeface="Myriad Pro" panose="020B0503030403020204" pitchFamily="34" charset="0"/>
              </a:defRPr>
            </a:lvl1pPr>
            <a:lvl2pPr>
              <a:defRPr sz="2400">
                <a:latin typeface="Myriad Pro" panose="020B0503030403020204" pitchFamily="34" charset="0"/>
              </a:defRPr>
            </a:lvl2pPr>
            <a:lvl3pPr>
              <a:defRPr sz="2000">
                <a:latin typeface="Myriad Pro" panose="020B0503030403020204" pitchFamily="34" charset="0"/>
              </a:defRPr>
            </a:lvl3pPr>
            <a:lvl4pPr>
              <a:defRPr sz="1800">
                <a:latin typeface="Myriad Pro" panose="020B0503030403020204" pitchFamily="34" charset="0"/>
              </a:defRPr>
            </a:lvl4pPr>
            <a:lvl5pPr>
              <a:defRPr sz="1800">
                <a:latin typeface="Myriad Pro" panose="020B0503030403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D0D0A53-6A42-424A-8E25-0B819BE29A6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04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74320" y="1188720"/>
            <a:ext cx="10093646" cy="8131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928" y="1911096"/>
            <a:ext cx="6771673" cy="404066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45776" y="1913630"/>
            <a:ext cx="3977473" cy="404066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D0D0A53-6A42-424A-8E25-0B819BE29A6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8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4320" y="1188720"/>
            <a:ext cx="10093646" cy="7442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D0D0A53-6A42-424A-8E25-0B819BE29A6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BE49E-36B1-3243-B705-C07A4B05F1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6928" y="1911096"/>
            <a:ext cx="11095037" cy="41259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258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accent2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4320" y="1188720"/>
            <a:ext cx="10093646" cy="7442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D0D0A53-6A42-424A-8E25-0B819BE29A64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96C8-8EE9-DB40-952F-3AAE402B191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CE042F-CC24-ED42-B0D0-61781568FA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6928" y="1911096"/>
            <a:ext cx="11014075" cy="4124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2635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DC394BDF-AB1C-1948-A592-2027A1CE71FF}"/>
              </a:ext>
            </a:extLst>
          </p:cNvPr>
          <p:cNvSpPr/>
          <p:nvPr userDrawn="1"/>
        </p:nvSpPr>
        <p:spPr>
          <a:xfrm rot="3552174">
            <a:off x="1486457" y="597133"/>
            <a:ext cx="394539" cy="399684"/>
          </a:xfrm>
          <a:prstGeom prst="triangle">
            <a:avLst/>
          </a:prstGeom>
          <a:solidFill>
            <a:srgbClr val="589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12FD50-320E-534C-BEAA-C12766794806}"/>
              </a:ext>
            </a:extLst>
          </p:cNvPr>
          <p:cNvSpPr/>
          <p:nvPr userDrawn="1"/>
        </p:nvSpPr>
        <p:spPr>
          <a:xfrm>
            <a:off x="0" y="1"/>
            <a:ext cx="12192000" cy="744278"/>
          </a:xfrm>
          <a:prstGeom prst="rect">
            <a:avLst/>
          </a:prstGeom>
          <a:solidFill>
            <a:srgbClr val="589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2465" y="1123837"/>
            <a:ext cx="10093646" cy="744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2032000"/>
            <a:ext cx="10193868" cy="3952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0D0A53-6A42-424A-8E25-0B819BE29A64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4"/>
                </a:solidFill>
              </a:defRPr>
            </a:lvl1pPr>
          </a:lstStyle>
          <a:p>
            <a:fld id="{953B96C8-8EE9-DB40-952F-3AAE402B191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BE17BB4A-59A4-4F00-8DCC-8AE1990006E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96131" y="124283"/>
            <a:ext cx="1011979" cy="4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7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79" r:id="rId2"/>
    <p:sldLayoutId id="2147483690" r:id="rId3"/>
    <p:sldLayoutId id="2147483680" r:id="rId4"/>
    <p:sldLayoutId id="2147483681" r:id="rId5"/>
    <p:sldLayoutId id="2147483682" r:id="rId6"/>
    <p:sldLayoutId id="2147483683" r:id="rId7"/>
    <p:sldLayoutId id="2147483691" r:id="rId8"/>
    <p:sldLayoutId id="2147483693" r:id="rId9"/>
    <p:sldLayoutId id="2147483686" r:id="rId10"/>
    <p:sldLayoutId id="2147483687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cap="all" spc="-60" baseline="0">
          <a:solidFill>
            <a:schemeClr val="tx2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125000"/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2"/>
        </a:buClr>
        <a:buSzPct val="125000"/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2"/>
        </a:buClr>
        <a:buSzPct val="125000"/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2"/>
        </a:buClr>
        <a:buSzPct val="125000"/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2"/>
        </a:buClr>
        <a:buSzPct val="125000"/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712FD50-320E-534C-BEAA-C12766794806}"/>
              </a:ext>
            </a:extLst>
          </p:cNvPr>
          <p:cNvSpPr/>
          <p:nvPr/>
        </p:nvSpPr>
        <p:spPr>
          <a:xfrm>
            <a:off x="0" y="1"/>
            <a:ext cx="3445012" cy="6096000"/>
          </a:xfrm>
          <a:prstGeom prst="rect">
            <a:avLst/>
          </a:prstGeom>
          <a:gradFill>
            <a:gsLst>
              <a:gs pos="0">
                <a:srgbClr val="065393">
                  <a:alpha val="69000"/>
                </a:srgbClr>
              </a:gs>
              <a:gs pos="100000">
                <a:srgbClr val="153A6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F91FC-42B9-4541-80A3-471E991BD0F3}" type="datetimeFigureOut">
              <a:rPr lang="en-US" smtClean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accent4"/>
                </a:solidFill>
              </a:defRPr>
            </a:lvl1pPr>
          </a:lstStyle>
          <a:p>
            <a:fld id="{4AD31B03-FA83-4B20-A1F9-B3A5024ED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5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cap="all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125000"/>
        <a:buFont typeface="Wingdings 2" pitchFamily="18" charset="2"/>
        <a:buChar char=""/>
        <a:defRPr sz="24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2"/>
        </a:buClr>
        <a:buSzPct val="125000"/>
        <a:buFont typeface="Wingdings 2" pitchFamily="18" charset="2"/>
        <a:buChar char=""/>
        <a:defRPr sz="24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2"/>
        </a:buClr>
        <a:buSzPct val="125000"/>
        <a:buFont typeface="Wingdings 2" pitchFamily="18" charset="2"/>
        <a:buChar char=""/>
        <a:defRPr sz="24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2"/>
        </a:buClr>
        <a:buSzPct val="125000"/>
        <a:buFont typeface="Wingdings 2" pitchFamily="18" charset="2"/>
        <a:buChar char=""/>
        <a:defRPr sz="24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2"/>
        </a:buClr>
        <a:buSzPct val="125000"/>
        <a:buFont typeface="Wingdings 2" pitchFamily="18" charset="2"/>
        <a:buChar char=""/>
        <a:defRPr sz="24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hyperlink" Target="https://www.allianceforwaterefficiency.org/membership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lianceforwaterefficiency.org/resources/analysis-federal-funding-2000-2020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times.com/people/sammy-roth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3881534" y="2248678"/>
            <a:ext cx="7119257" cy="166862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dirty="0">
                <a:solidFill>
                  <a:srgbClr val="005A89"/>
                </a:solidFill>
              </a:rPr>
            </a:br>
            <a:br>
              <a:rPr lang="en-US" sz="4000" dirty="0">
                <a:solidFill>
                  <a:srgbClr val="005A89"/>
                </a:solidFill>
              </a:rPr>
            </a:br>
            <a:br>
              <a:rPr lang="en-US" sz="4000" dirty="0">
                <a:solidFill>
                  <a:srgbClr val="005A89"/>
                </a:solidFill>
              </a:rPr>
            </a:br>
            <a:br>
              <a:rPr lang="en-US" sz="4000" dirty="0">
                <a:solidFill>
                  <a:srgbClr val="005A89"/>
                </a:solidFill>
              </a:rPr>
            </a:br>
            <a:r>
              <a:rPr lang="en-US" dirty="0"/>
              <a:t>There's Something in the Water! It's Energy Savings</a:t>
            </a:r>
            <a:br>
              <a:rPr lang="en-US" dirty="0"/>
            </a:br>
            <a:br>
              <a:rPr lang="en-US" sz="4000" dirty="0">
                <a:solidFill>
                  <a:srgbClr val="005A89"/>
                </a:solidFill>
              </a:rPr>
            </a:br>
            <a:br>
              <a:rPr lang="en-US" sz="4000" dirty="0">
                <a:solidFill>
                  <a:srgbClr val="005A89"/>
                </a:solidFill>
              </a:rPr>
            </a:br>
            <a:br>
              <a:rPr lang="en-US" sz="2700" dirty="0">
                <a:solidFill>
                  <a:srgbClr val="005A89"/>
                </a:solidFill>
              </a:rPr>
            </a:br>
            <a:endParaRPr lang="en-US" sz="27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subTitle" idx="1"/>
          </p:nvPr>
        </p:nvSpPr>
        <p:spPr bwMode="auto">
          <a:xfrm>
            <a:off x="2334704" y="4124132"/>
            <a:ext cx="8152903" cy="123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latin typeface="Myriad Pro Light"/>
              </a:rPr>
              <a:t>	       					</a:t>
            </a:r>
            <a:r>
              <a:rPr lang="en-US" sz="2800" dirty="0">
                <a:solidFill>
                  <a:srgbClr val="065393"/>
                </a:solidFill>
                <a:latin typeface="Myriad Pro" panose="020B0503030403020204" charset="0"/>
              </a:rPr>
              <a:t>Ron Burke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rgbClr val="065393"/>
                </a:solidFill>
                <a:latin typeface="Myriad Pro" panose="020B0503030403020204" charset="0"/>
              </a:rPr>
              <a:t>	          					President and CEO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600" dirty="0">
                <a:latin typeface="Myriad Pro Light"/>
              </a:rPr>
              <a:t>		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9842C9-F727-CA47-B0A6-1D87E4A9B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11" y="883086"/>
            <a:ext cx="7852527" cy="4994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E18F8-F197-4F07-90B0-74DF1D9F1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231" y="5663682"/>
            <a:ext cx="4599831" cy="3112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B7F73B-1299-463A-B067-1D33FD6E5DBF}"/>
              </a:ext>
            </a:extLst>
          </p:cNvPr>
          <p:cNvSpPr/>
          <p:nvPr/>
        </p:nvSpPr>
        <p:spPr>
          <a:xfrm>
            <a:off x="2108462" y="102638"/>
            <a:ext cx="8621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Estimated electricity savings from California statewide water conservation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programs vs. IOU EE programs (2015 – 2016 )</a:t>
            </a:r>
          </a:p>
        </p:txBody>
      </p:sp>
    </p:spTree>
    <p:extLst>
      <p:ext uri="{BB962C8B-B14F-4D97-AF65-F5344CB8AC3E}">
        <p14:creationId xmlns:p14="http://schemas.microsoft.com/office/powerpoint/2010/main" val="287815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992" y="1063690"/>
            <a:ext cx="7249886" cy="496388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231" y="6167535"/>
            <a:ext cx="4599831" cy="4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0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24742"/>
            <a:ext cx="8153400" cy="401216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en-US" sz="2400" b="1" dirty="0"/>
              <a:t>Supply source:  State Water Project</a:t>
            </a:r>
          </a:p>
          <a:p>
            <a:pPr lvl="1">
              <a:buNone/>
            </a:pPr>
            <a:r>
              <a:rPr lang="en-US" altLang="en-US" sz="2400" b="1" dirty="0"/>
              <a:t>8,140 kWh/AF </a:t>
            </a:r>
            <a:r>
              <a:rPr lang="en-US" altLang="en-US" sz="2400" b="1" dirty="0">
                <a:solidFill>
                  <a:srgbClr val="C00000"/>
                </a:solidFill>
              </a:rPr>
              <a:t>(24,991 kWh/MG)</a:t>
            </a:r>
          </a:p>
          <a:p>
            <a:pPr>
              <a:buNone/>
            </a:pPr>
            <a:r>
              <a:rPr lang="en-US" altLang="en-US" sz="2400" b="1" dirty="0"/>
              <a:t>Supply source:  Ground Water</a:t>
            </a:r>
          </a:p>
          <a:p>
            <a:pPr lvl="1">
              <a:buNone/>
            </a:pPr>
            <a:r>
              <a:rPr lang="en-US" altLang="en-US" sz="2400" b="1" dirty="0"/>
              <a:t>2,890 kWh/AF  </a:t>
            </a:r>
            <a:r>
              <a:rPr lang="en-US" altLang="en-US" sz="2400" b="1" dirty="0">
                <a:solidFill>
                  <a:srgbClr val="C00000"/>
                </a:solidFill>
              </a:rPr>
              <a:t>(8,873 kWh/MG)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 b="1" dirty="0"/>
              <a:t>Supply source:  Lake Water</a:t>
            </a:r>
          </a:p>
          <a:p>
            <a:pPr lvl="1">
              <a:buFont typeface="Wingdings 2" panose="05020102010507070707" pitchFamily="18" charset="2"/>
              <a:buNone/>
            </a:pPr>
            <a:r>
              <a:rPr lang="en-US" altLang="en-US" sz="2400" b="1" dirty="0"/>
              <a:t>2,926 kWh/AF </a:t>
            </a:r>
            <a:r>
              <a:rPr lang="en-US" altLang="en-US" sz="2400" b="1" dirty="0">
                <a:solidFill>
                  <a:srgbClr val="C00000"/>
                </a:solidFill>
              </a:rPr>
              <a:t>(8,984 kWh/MG)</a:t>
            </a:r>
          </a:p>
          <a:p>
            <a:pPr lvl="1">
              <a:buFont typeface="Wingdings 2" panose="05020102010507070707" pitchFamily="18" charset="2"/>
              <a:buNone/>
            </a:pPr>
            <a:endParaRPr lang="en-US" altLang="en-US" sz="2400" b="1" dirty="0">
              <a:solidFill>
                <a:srgbClr val="C00000"/>
              </a:solidFill>
            </a:endParaRPr>
          </a:p>
          <a:p>
            <a:r>
              <a:rPr lang="en-US" altLang="en-US" sz="2400" dirty="0"/>
              <a:t>Implemented landscape conservation program </a:t>
            </a:r>
          </a:p>
          <a:p>
            <a:r>
              <a:rPr lang="en-US" altLang="en-US" sz="2400" dirty="0"/>
              <a:t>Able to eliminate State Water Project deliveries with</a:t>
            </a:r>
            <a:r>
              <a:rPr lang="en-US" altLang="en-US" sz="2400" b="1" dirty="0"/>
              <a:t> </a:t>
            </a:r>
            <a:r>
              <a:rPr lang="en-US" altLang="en-US" sz="2400" dirty="0"/>
              <a:t>major energy, cost savings</a:t>
            </a:r>
          </a:p>
          <a:p>
            <a:pPr lvl="1">
              <a:buFont typeface="Wingdings 2" panose="05020102010507070707" pitchFamily="18" charset="2"/>
              <a:buNone/>
            </a:pPr>
            <a:endParaRPr lang="en-US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7172" name="Picture 4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21094"/>
            <a:ext cx="3495675" cy="78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6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06490"/>
            <a:ext cx="8686800" cy="76511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5A89"/>
                </a:solidFill>
              </a:rPr>
              <a:t>Embedded Energy in Water: Illinois 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371600"/>
            <a:ext cx="7848600" cy="48006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400" dirty="0">
                <a:solidFill>
                  <a:srgbClr val="201F1E"/>
                </a:solidFill>
                <a:latin typeface="Calibri" panose="020F0502020204030204" pitchFamily="34" charset="0"/>
              </a:rPr>
              <a:t>2018: Illinois became the only U.S. state to allow energy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201F1E"/>
                </a:solidFill>
                <a:latin typeface="Calibri" panose="020F0502020204030204" pitchFamily="34" charset="0"/>
              </a:rPr>
              <a:t>   utilities to claim energy efficiency credit for water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201F1E"/>
                </a:solidFill>
                <a:latin typeface="Calibri" panose="020F0502020204030204" pitchFamily="34" charset="0"/>
              </a:rPr>
              <a:t>   efficiency projects</a:t>
            </a:r>
          </a:p>
          <a:p>
            <a:pPr marL="0">
              <a:spcBef>
                <a:spcPts val="0"/>
              </a:spcBef>
            </a:pPr>
            <a:r>
              <a:rPr lang="en-US" sz="2400" dirty="0">
                <a:solidFill>
                  <a:srgbClr val="201F1E"/>
                </a:solidFill>
                <a:latin typeface="Calibri" panose="020F0502020204030204" pitchFamily="34" charset="0"/>
              </a:rPr>
              <a:t>Approved by the Illinois Commerce Commission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201F1E"/>
                </a:solidFill>
                <a:latin typeface="Calibri" panose="020F0502020204030204" pitchFamily="34" charset="0"/>
              </a:rPr>
              <a:t>   (update to the </a:t>
            </a:r>
            <a:r>
              <a:rPr lang="en-US" sz="2400" i="1" dirty="0">
                <a:solidFill>
                  <a:srgbClr val="201F1E"/>
                </a:solidFill>
                <a:latin typeface="Calibri" panose="020F0502020204030204" pitchFamily="34" charset="0"/>
              </a:rPr>
              <a:t>Technical Reference Manual (TRM) for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>
                <a:solidFill>
                  <a:srgbClr val="201F1E"/>
                </a:solidFill>
                <a:latin typeface="Calibri" panose="020F0502020204030204" pitchFamily="34" charset="0"/>
              </a:rPr>
              <a:t>   Energy Efficiency)</a:t>
            </a:r>
            <a:r>
              <a:rPr lang="en-US" sz="2400" dirty="0">
                <a:solidFill>
                  <a:srgbClr val="201F1E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201F1E"/>
                </a:solidFill>
                <a:latin typeface="Calibri" panose="020F0502020204030204" pitchFamily="34" charset="0"/>
              </a:rPr>
              <a:t>Makes cold water efficiency</a:t>
            </a:r>
          </a:p>
          <a:p>
            <a:pPr marL="0">
              <a:spcBef>
                <a:spcPts val="0"/>
              </a:spcBef>
            </a:pPr>
            <a:endParaRPr lang="en-US" sz="2400" b="1" spc="15" dirty="0">
              <a:solidFill>
                <a:srgbClr val="201F1E"/>
              </a:solidFill>
              <a:latin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400" b="1" spc="15" dirty="0">
                <a:solidFill>
                  <a:srgbClr val="201F1E"/>
                </a:solidFill>
                <a:latin typeface="Calibri" panose="020F0502020204030204" pitchFamily="34" charset="0"/>
              </a:rPr>
              <a:t>Water </a:t>
            </a:r>
            <a:r>
              <a:rPr lang="en-US" sz="2400" b="1" dirty="0">
                <a:solidFill>
                  <a:srgbClr val="201F1E"/>
                </a:solidFill>
                <a:latin typeface="Calibri" panose="020F0502020204030204" pitchFamily="34" charset="0"/>
              </a:rPr>
              <a:t>Supply Energy Factor = 2,571 kWh/MG</a:t>
            </a:r>
          </a:p>
          <a:p>
            <a:pPr marL="0">
              <a:spcBef>
                <a:spcPts val="0"/>
              </a:spcBef>
            </a:pPr>
            <a:r>
              <a:rPr lang="en-US" sz="2400" b="1" dirty="0">
                <a:solidFill>
                  <a:srgbClr val="201F1E"/>
                </a:solidFill>
                <a:latin typeface="Calibri" panose="020F0502020204030204" pitchFamily="34" charset="0"/>
              </a:rPr>
              <a:t>Wastewater Treatment Energy Factor = 2,439 kWh/MG</a:t>
            </a:r>
          </a:p>
          <a:p>
            <a:pPr marL="0">
              <a:spcBef>
                <a:spcPts val="0"/>
              </a:spcBef>
            </a:pPr>
            <a:endParaRPr lang="en-US" sz="2400" dirty="0">
              <a:solidFill>
                <a:srgbClr val="201F1E"/>
              </a:solidFill>
              <a:latin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400" dirty="0">
                <a:solidFill>
                  <a:srgbClr val="201F1E"/>
                </a:solidFill>
                <a:latin typeface="Calibri" panose="020F0502020204030204" pitchFamily="34" charset="0"/>
              </a:rPr>
              <a:t>Factors based, in part, on </a:t>
            </a:r>
            <a:r>
              <a:rPr lang="en-US" sz="2400" i="1" dirty="0">
                <a:solidFill>
                  <a:srgbClr val="201F1E"/>
                </a:solidFill>
                <a:latin typeface="Calibri" panose="020F0502020204030204" pitchFamily="34" charset="0"/>
              </a:rPr>
              <a:t>Water Energy Nexus Survey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>
                <a:solidFill>
                  <a:srgbClr val="201F1E"/>
                </a:solidFill>
                <a:latin typeface="Calibri" panose="020F0502020204030204" pitchFamily="34" charset="0"/>
              </a:rPr>
              <a:t>   Summary Report</a:t>
            </a:r>
            <a:r>
              <a:rPr lang="en-US" sz="2400" dirty="0">
                <a:solidFill>
                  <a:srgbClr val="201F1E"/>
                </a:solidFill>
                <a:latin typeface="Calibri" panose="020F0502020204030204" pitchFamily="34" charset="0"/>
              </a:rPr>
              <a:t> (2012), Illinois Section of the American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201F1E"/>
                </a:solidFill>
                <a:latin typeface="Calibri" panose="020F0502020204030204" pitchFamily="34" charset="0"/>
              </a:rPr>
              <a:t>   Water Works Association</a:t>
            </a:r>
          </a:p>
        </p:txBody>
      </p:sp>
    </p:spTree>
    <p:extLst>
      <p:ext uri="{BB962C8B-B14F-4D97-AF65-F5344CB8AC3E}">
        <p14:creationId xmlns:p14="http://schemas.microsoft.com/office/powerpoint/2010/main" val="44003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" r="32587" b="5266"/>
          <a:stretch/>
        </p:blipFill>
        <p:spPr bwMode="auto">
          <a:xfrm>
            <a:off x="3886200" y="38809"/>
            <a:ext cx="8522963" cy="65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AE1F733-13FD-4610-BF33-45AD6AF90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3000"/>
            <a:ext cx="3293706" cy="2377440"/>
          </a:xfrm>
        </p:spPr>
        <p:txBody>
          <a:bodyPr/>
          <a:lstStyle/>
          <a:p>
            <a:pPr algn="ctr"/>
            <a:r>
              <a:rPr lang="en-US" dirty="0"/>
              <a:t>AWE’s water conservation tracking tool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D369BB7-3B45-42C9-820A-211059CF7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A6AD99-9956-41F8-A3CD-C513F8734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657600"/>
            <a:ext cx="2834640" cy="2158566"/>
          </a:xfrm>
        </p:spPr>
        <p:txBody>
          <a:bodyPr/>
          <a:lstStyle/>
          <a:p>
            <a:pPr algn="ctr"/>
            <a:r>
              <a:rPr lang="en-US" dirty="0"/>
              <a:t>Estimates Energy Savings and CO2 Reductions</a:t>
            </a:r>
          </a:p>
        </p:txBody>
      </p:sp>
    </p:spTree>
    <p:extLst>
      <p:ext uri="{BB962C8B-B14F-4D97-AF65-F5344CB8AC3E}">
        <p14:creationId xmlns:p14="http://schemas.microsoft.com/office/powerpoint/2010/main" val="11656271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48678" y="979713"/>
            <a:ext cx="8419322" cy="58782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rgbClr val="005A89"/>
                </a:solidFill>
              </a:rPr>
              <a:t>Joint Water-Energy Efficiency Opportunities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1012" y="2211355"/>
            <a:ext cx="9106678" cy="4469363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 sz="2400" dirty="0"/>
              <a:t>Ensure that grants/programs/code changes, etc., to improve building energy efficiency address water efficiency as well</a:t>
            </a:r>
          </a:p>
          <a:p>
            <a:r>
              <a:rPr lang="en-US" altLang="en-US" sz="2400" dirty="0"/>
              <a:t>Multiple DOE programs where the following amendment could make a big difference: “that support energy </a:t>
            </a:r>
            <a:r>
              <a:rPr lang="en-US" altLang="en-US" sz="2400" u="sng" dirty="0"/>
              <a:t>and water </a:t>
            </a:r>
            <a:r>
              <a:rPr lang="en-US" altLang="en-US" sz="2400" dirty="0"/>
              <a:t>efficiency…”</a:t>
            </a:r>
          </a:p>
          <a:p>
            <a:r>
              <a:rPr lang="en-US" altLang="en-US" sz="2400" dirty="0"/>
              <a:t>Combined water/energy audits</a:t>
            </a:r>
          </a:p>
          <a:p>
            <a:pPr eaLnBrk="1" hangingPunct="1"/>
            <a:r>
              <a:rPr lang="en-US" altLang="en-US" sz="2400" dirty="0"/>
              <a:t>Combined retrofit/replacement/rebate programs (“piggy back”)</a:t>
            </a:r>
          </a:p>
          <a:p>
            <a:pPr lvl="1"/>
            <a:r>
              <a:rPr lang="en-US" altLang="en-US" sz="2400" dirty="0"/>
              <a:t>High efficiency plumbing fixtures and appliances</a:t>
            </a:r>
          </a:p>
          <a:p>
            <a:pPr lvl="1"/>
            <a:r>
              <a:rPr lang="en-US" altLang="en-US" sz="2400" dirty="0"/>
              <a:t>Irrigation systems</a:t>
            </a:r>
          </a:p>
          <a:p>
            <a:pPr lvl="1"/>
            <a:r>
              <a:rPr lang="en-US" altLang="en-US" sz="2400" dirty="0"/>
              <a:t>Landscape transformations</a:t>
            </a:r>
          </a:p>
          <a:p>
            <a:pPr eaLnBrk="1" hangingPunct="1"/>
            <a:r>
              <a:rPr lang="en-US" altLang="en-US" sz="2400" dirty="0"/>
              <a:t>Commercial/Industrial/Institutional </a:t>
            </a:r>
          </a:p>
          <a:p>
            <a:pPr lvl="1"/>
            <a:r>
              <a:rPr lang="en-US" altLang="en-US" sz="2400" dirty="0"/>
              <a:t>Cooling tower efficiency improvements</a:t>
            </a:r>
          </a:p>
          <a:p>
            <a:pPr lvl="1"/>
            <a:r>
              <a:rPr lang="en-US" altLang="en-US" sz="2400" dirty="0"/>
              <a:t>Water/steam reuse</a:t>
            </a:r>
          </a:p>
          <a:p>
            <a:pPr lvl="1"/>
            <a:r>
              <a:rPr lang="en-US" altLang="en-US" sz="2400" dirty="0"/>
              <a:t>Process efficiencies</a:t>
            </a:r>
          </a:p>
          <a:p>
            <a:pPr eaLnBrk="1" hangingPunct="1"/>
            <a:r>
              <a:rPr lang="en-US" altLang="en-US" sz="2400" dirty="0"/>
              <a:t>Leak detection/prevention</a:t>
            </a:r>
          </a:p>
          <a:p>
            <a:pPr lvl="1"/>
            <a:r>
              <a:rPr lang="en-US" altLang="en-US" sz="2400" dirty="0"/>
              <a:t>Inside buildings</a:t>
            </a:r>
          </a:p>
          <a:p>
            <a:pPr lvl="1"/>
            <a:r>
              <a:rPr lang="en-US" altLang="en-US" sz="2400" dirty="0"/>
              <a:t>Irrigation systems</a:t>
            </a:r>
          </a:p>
          <a:p>
            <a:pPr lvl="1"/>
            <a:r>
              <a:rPr lang="en-US" altLang="en-US" sz="2400" dirty="0"/>
              <a:t>Within the drinking water distribution system (water loss prevention)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775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594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18E37-4D8C-43A2-A651-B168F605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640210"/>
            <a:ext cx="7869555" cy="78385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</a:rPr>
              <a:t>AWE: A Voice for Water Efficiency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F103B2D-ED6E-45A7-A6BE-17845EF129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5445" b="15445"/>
          <a:stretch>
            <a:fillRect/>
          </a:stretch>
        </p:blipFill>
        <p:spPr>
          <a:xfrm>
            <a:off x="7843748" y="749300"/>
            <a:ext cx="4348252" cy="45196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E332A-6B0D-4E2C-98D9-C1A389D5B9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150" y="1543987"/>
            <a:ext cx="7026275" cy="4907613"/>
          </a:xfrm>
        </p:spPr>
        <p:txBody>
          <a:bodyPr>
            <a:normAutofit/>
          </a:bodyPr>
          <a:lstStyle/>
          <a:p>
            <a:pPr marL="254794" indent="-254794">
              <a:lnSpc>
                <a:spcPct val="100000"/>
              </a:lnSpc>
              <a:buClr>
                <a:srgbClr val="589E9C"/>
              </a:buClr>
            </a:pPr>
            <a:r>
              <a:rPr lang="en-US" altLang="en-US" sz="2200" dirty="0">
                <a:ea typeface="MS PGothic" panose="020B0600070205080204" pitchFamily="34" charset="-128"/>
              </a:rPr>
              <a:t>Our mission is to promote an efficient and sustainable water future</a:t>
            </a:r>
          </a:p>
          <a:p>
            <a:pPr marL="254794" indent="-254794">
              <a:lnSpc>
                <a:spcPct val="100000"/>
              </a:lnSpc>
              <a:buClr>
                <a:srgbClr val="589E9C"/>
              </a:buClr>
            </a:pPr>
            <a:r>
              <a:rPr lang="en-US" altLang="en-US" sz="2200" dirty="0">
                <a:ea typeface="MS PGothic" panose="020B0600070205080204" pitchFamily="34" charset="-128"/>
              </a:rPr>
              <a:t>530+ member organizations in 200 watersheds delivering water to over 50 million water users</a:t>
            </a:r>
          </a:p>
          <a:p>
            <a:pPr marL="254794" indent="-254794">
              <a:lnSpc>
                <a:spcPct val="100000"/>
              </a:lnSpc>
              <a:buClr>
                <a:srgbClr val="589E9C"/>
              </a:buClr>
            </a:pPr>
            <a:r>
              <a:rPr lang="en-US" altLang="en-US" sz="2200" dirty="0">
                <a:ea typeface="MS PGothic" panose="020B0600070205080204" pitchFamily="34" charset="-128"/>
              </a:rPr>
              <a:t>A unique network of water efficiency experts and practitioners. </a:t>
            </a:r>
          </a:p>
          <a:p>
            <a:pPr marL="254794" indent="-254794">
              <a:lnSpc>
                <a:spcPct val="100000"/>
              </a:lnSpc>
              <a:buClr>
                <a:srgbClr val="589E9C"/>
              </a:buClr>
            </a:pPr>
            <a:r>
              <a:rPr lang="en-US" altLang="en-US" sz="2200" dirty="0">
                <a:ea typeface="MS PGothic" panose="020B0600070205080204" pitchFamily="34" charset="-128"/>
              </a:rPr>
              <a:t>A forum for collaboration around policy, information sharing, education, and stakeholder engagement</a:t>
            </a:r>
          </a:p>
          <a:p>
            <a:pPr marL="254794" indent="-254794">
              <a:lnSpc>
                <a:spcPct val="100000"/>
              </a:lnSpc>
              <a:buClr>
                <a:srgbClr val="589E9C"/>
              </a:buClr>
            </a:pPr>
            <a:r>
              <a:rPr lang="en-US" altLang="en-US" sz="2200" dirty="0">
                <a:ea typeface="MS PGothic" panose="020B0600070205080204" pitchFamily="34" charset="-128"/>
              </a:rPr>
              <a:t>AWE provides training, research, and other resources for water efficiency professionals</a:t>
            </a:r>
          </a:p>
          <a:p>
            <a:pPr marL="254794" indent="-254794">
              <a:lnSpc>
                <a:spcPct val="100000"/>
              </a:lnSpc>
              <a:buClr>
                <a:srgbClr val="589E9C"/>
              </a:buClr>
            </a:pPr>
            <a:r>
              <a:rPr lang="en-US" altLang="en-US" sz="2200" dirty="0">
                <a:ea typeface="MS PGothic" panose="020B0600070205080204" pitchFamily="34" charset="-128"/>
              </a:rPr>
              <a:t>Visit </a:t>
            </a:r>
            <a:r>
              <a:rPr lang="en-US" altLang="en-US" sz="2200" dirty="0">
                <a:ea typeface="MS PGothic" panose="020B0600070205080204" pitchFamily="34" charset="-128"/>
                <a:hlinkClick r:id="rId4"/>
              </a:rPr>
              <a:t>allianceforwaterefficiency.org/membership</a:t>
            </a:r>
            <a:r>
              <a:rPr lang="en-US" altLang="en-US" sz="2200" dirty="0">
                <a:ea typeface="MS PGothic" panose="020B0600070205080204" pitchFamily="34" charset="-128"/>
              </a:rPr>
              <a:t> to learn more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2A10E-146B-42F1-893A-0A01B39EA7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425" y="59753"/>
            <a:ext cx="4370625" cy="6048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58699-E9D7-423E-B920-40328AE90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604" y="6217790"/>
            <a:ext cx="1334396" cy="6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3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5A89"/>
                </a:solidFill>
              </a:rPr>
              <a:t>Who We Bring Together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067463" y="2131053"/>
            <a:ext cx="6477000" cy="373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D59F"/>
              </a:buClr>
              <a:buFont typeface="Wingdings" pitchFamily="2" charset="2"/>
              <a:buChar char="§"/>
              <a:defRPr sz="1800" kern="1200">
                <a:solidFill>
                  <a:srgbClr val="005A8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D59F"/>
              </a:buClr>
              <a:buFont typeface="Wingdings" pitchFamily="2" charset="2"/>
              <a:buChar char="§"/>
              <a:defRPr sz="1800" kern="1200">
                <a:solidFill>
                  <a:srgbClr val="005A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D59F"/>
              </a:buClr>
              <a:buFont typeface="Wingdings" pitchFamily="2" charset="2"/>
              <a:buChar char="§"/>
              <a:defRPr sz="1800" kern="1200">
                <a:solidFill>
                  <a:srgbClr val="005A8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D59F"/>
              </a:buClr>
              <a:buFont typeface="Wingdings" pitchFamily="2" charset="2"/>
              <a:buChar char="§"/>
              <a:defRPr sz="1800" kern="1200">
                <a:solidFill>
                  <a:srgbClr val="005A8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7D59F"/>
              </a:buClr>
              <a:buFont typeface="Wingdings" pitchFamily="2" charset="2"/>
              <a:buChar char="§"/>
              <a:defRPr sz="1800" kern="1200">
                <a:solidFill>
                  <a:srgbClr val="005A8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defRPr/>
            </a:pPr>
            <a:r>
              <a:rPr lang="en-US" sz="2400" dirty="0">
                <a:latin typeface="Myriad Pro"/>
              </a:rPr>
              <a:t>Water suppliers (retail and wholesale)  </a:t>
            </a:r>
          </a:p>
          <a:p>
            <a:pPr defTabSz="914400" eaLnBrk="1" hangingPunct="1">
              <a:defRPr/>
            </a:pPr>
            <a:r>
              <a:rPr lang="en-US" sz="2400" dirty="0">
                <a:latin typeface="Myriad Pro"/>
              </a:rPr>
              <a:t>Water planning agencies</a:t>
            </a:r>
          </a:p>
          <a:p>
            <a:pPr defTabSz="914400" eaLnBrk="1" hangingPunct="1">
              <a:defRPr/>
            </a:pPr>
            <a:r>
              <a:rPr lang="en-US" sz="2400" dirty="0">
                <a:latin typeface="Myriad Pro"/>
              </a:rPr>
              <a:t>Plumbing, appliance &amp; irrigation manufacturers and retailers</a:t>
            </a:r>
          </a:p>
          <a:p>
            <a:pPr defTabSz="914400" eaLnBrk="1" hangingPunct="1">
              <a:defRPr/>
            </a:pPr>
            <a:r>
              <a:rPr lang="en-US" sz="2400" dirty="0">
                <a:latin typeface="Myriad Pro"/>
              </a:rPr>
              <a:t>Efficiency-focused businesses</a:t>
            </a:r>
          </a:p>
          <a:p>
            <a:pPr defTabSz="914400" eaLnBrk="1" hangingPunct="1">
              <a:defRPr/>
            </a:pPr>
            <a:r>
              <a:rPr lang="en-US" sz="2400" dirty="0">
                <a:latin typeface="Myriad Pro"/>
              </a:rPr>
              <a:t>Efficiency service providers</a:t>
            </a:r>
          </a:p>
          <a:p>
            <a:pPr defTabSz="914400" eaLnBrk="1" hangingPunct="1">
              <a:defRPr/>
            </a:pPr>
            <a:r>
              <a:rPr lang="en-US" sz="2400" dirty="0">
                <a:latin typeface="Myriad Pro"/>
              </a:rPr>
              <a:t>Environmental  community</a:t>
            </a:r>
          </a:p>
          <a:p>
            <a:pPr defTabSz="914400" eaLnBrk="1" hangingPunct="1">
              <a:defRPr/>
            </a:pPr>
            <a:r>
              <a:rPr lang="en-US" sz="2400" dirty="0">
                <a:latin typeface="Myriad Pro"/>
              </a:rPr>
              <a:t>Energy community</a:t>
            </a:r>
          </a:p>
          <a:p>
            <a:pPr defTabSz="914400" eaLnBrk="1" hangingPunct="1">
              <a:defRPr/>
            </a:pPr>
            <a:r>
              <a:rPr lang="en-US" sz="2400" dirty="0">
                <a:latin typeface="Myriad Pro"/>
              </a:rPr>
              <a:t>Government (federal, state, municipal)</a:t>
            </a:r>
          </a:p>
          <a:p>
            <a:pPr defTabSz="914400" eaLnBrk="1" hangingPunct="1">
              <a:defRPr/>
            </a:pPr>
            <a:r>
              <a:rPr lang="en-US" sz="2400" dirty="0">
                <a:latin typeface="Myriad Pro"/>
              </a:rPr>
              <a:t>Academic representatives</a:t>
            </a:r>
          </a:p>
          <a:p>
            <a:pPr defTabSz="914400" eaLnBrk="1" hangingPunct="1">
              <a:defRPr/>
            </a:pPr>
            <a:r>
              <a:rPr lang="en-US" sz="2400" dirty="0">
                <a:latin typeface="Myriad Pro"/>
              </a:rPr>
              <a:t>Cultural institutions</a:t>
            </a:r>
          </a:p>
          <a:p>
            <a:pPr defTabSz="914400" eaLnBrk="1" hangingPunct="1">
              <a:lnSpc>
                <a:spcPct val="90000"/>
              </a:lnSpc>
              <a:buNone/>
              <a:defRPr/>
            </a:pPr>
            <a:endParaRPr lang="en-US" sz="2800" dirty="0">
              <a:latin typeface="Myriad Pro"/>
            </a:endParaRPr>
          </a:p>
          <a:p>
            <a:pPr defTabSz="914400" eaLnBrk="1" hangingPunct="1">
              <a:lnSpc>
                <a:spcPct val="90000"/>
              </a:lnSpc>
              <a:buClr>
                <a:srgbClr val="006699"/>
              </a:buClr>
              <a:defRPr/>
            </a:pPr>
            <a:endParaRPr lang="en-US" dirty="0">
              <a:latin typeface="Myriad Pro"/>
            </a:endParaRPr>
          </a:p>
        </p:txBody>
      </p:sp>
      <p:pic>
        <p:nvPicPr>
          <p:cNvPr id="6146" name="Picture 2" descr="http://ableappliance.net/wp-content/uploads/2013/04/whirlpool-log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447" y="2509796"/>
            <a:ext cx="1438647" cy="74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xQTEhMUEhQUFBQVFRUXFRcXGBgYFxcXFRkWGBkWFxUYHCggGR0lHBcWJDEhKCkrLi4uFx8zODMtNygtLiwBCgoKDg0OGxAQGywkICQsLCw0Ly8vNCwsNCwvLi80LywsLCwwLCwsLCwsLCwsLCwsLCwsLCwsLCwsLCwsLCwsLP/AABEIAMUBAAMBEQACEQEDEQH/xAAcAAEAAgMBAQEAAAAAAAAAAAAABQYDBAcCAQj/xABLEAACAQMBBAQICQkIAQUBAAABAgADBBESBQYhMQcTQVEXIlNhcYGRkhQyNFKhsbLR0hUWIzVCcnPBwjNUYnSCg5Pws1VjosPhQ//EABoBAQACAwEAAAAAAAAAAAAAAAADBAECBQb/xAA2EQACAgECAwUHAwQCAwEAAAAAAQIDBBExEiFRBRMUFUEyM1JhcYGhNJGxIkLR8MHhU2LxI//aAAwDAQACEQMRAD8A7jAEAQBAEAQBAEAQBAEAQBAEAQBAEAQBAEAQBAEAQBAEAQBAEAQBAEAQBAEAQBAEAQBAEAQBAEAQBAEAQBAEAQBAEAQBAEAQBAEAQBAEAQBAEAQBAEAQBAEAQBAEAQBAEAQBAEAQBAEAQBAEAQBAEAQBAEAQBAEAQBAI3bu2adrSNSofMqj4zHuUfz7JhvQgyMiFEOKRVvCZS8hU95ZrxnN85r+FjwmUvIVPeWOMec1/CyV3e3zo3TmmAab81DEeP3gEdo7plSTLON2jXfLhXJ/Ms02OgIBq7S2hToU2qVWCqvPznsAHaT3TDehHbbGuLnJ8kU7wmUvIVPas14zlec1/Cx4TKXkKnvLHGPOa/hZvbG39oV6oplWpFuCliNJPzcjlnsmVNMmo7Uqtnwaaa9SQ3l3opWekPl3bki4zj5xzyH1w5aE+Vm14+ilzfQgfCZS8hU95ZjjKXnNfwseEyl5Cp7yxxjzmv4WWHdveSleKSmVdfjI2NQHYwxzE2UtS9i5cMhax36E1MlsQCJ3h2/StKeuock8EQY1Me3HmHaZhvQrZOVCiOsv2K14TKXkKnvLNeM5/nNfwseEyl5Cp7yxxjzmv4WTO7e91G7YoAabjiFYjLDvUjnjumVLUt4ufXkPRcmWKbF4hN5N5aVmo15Z2+Ki41Y7WOeQmG9CplZkMdf1b9Cv+Eyl5Cp7yzXjKPnNfwseEyl5Cp7yxxjzmv4WPCZS8hU95Y4x5zX8LHhMpeQqe8scY85r+FjwmUvIVPeWOMec1/Cx4TKXkKntWOMz5zX8LLfZbSp1aQrIwNMgnPdjmCOwjumyep1K7YThxxfI1bLbi1KmjSVJOBnmDhjhhjgcK3IkcMd0akUMlSlw6EsJksiAcl6TnJvMEnAppgZ4DOc4HZIp7nme12+/0+SKlNTliAfUcgggkEEEEcCCORBgym1zR1Xcne8XAFGsQK4HA8hUA7fM3eO3mPNLGWvI9JgZ/e/0T9r+f+y4zY6pzfpZc6rcZOMVDjszlRnEjmcHtpvWC+pQJocMQBAPdesznU7FmOMliSeHAcT5oNpTcnrJ6niDUQCa3Mci9t8EjL4OO0EHI9EzHcuYDayI6dTtgkx64+wDjvSK5N9UBJIC0wPMNIOB3cSZFLc8t2o28hr6FampzhANnZjkVqRBIIqJgjgfjCCSltWR06nX9695Es6fY1Vh4if1N3KPpk0paHqczMjjx+fojj9/evWqNUqMWdjkn+Q7h5pCeVtslZJyk+ZrwaCAIAgCAIBM7tbwPauf26T8KlPsI5ZHc2PbymU9C3iZcqJdYvdHUdhWdFwlek7VFPFc44Hxh42BksNbDj3n0yVabo9Hj11y0si9V/u/z5k7MlwQDkfSZ8tP8NP6pFPc8x2t+o+yKpNTmCAIB9RyCCCQQQQRwII5EGAnpzR1Xcne4XAFGsQK4HA8hUA7fM3ePWO3EsZanpcDtBWrgn7X8/wDZD9LPx7b92p9aTWzcq9tbw+5QZocQQBAEAQBANzY991FenVxq0MGxyz5swiXHt7qxT6Hbtk7Tp3FNalI5U+1T2qw7CJMnqewpuhbBShsZNoXqUabVKjBUUZJP1AdpPdM66G1lka4uUnokcT3j2p8JuKlYLpDYAHbhQAM+fAkLerPIZd/fWuemmpGzBXEA90ahVlYc1IIzyyDmDMZcLTXoZb+9etUapUYs7HJP8h3Ad0am9tsrZOUnzNeCMQBAEAQBAEAQC19HG0KiXaUlb9HV1al7MqrEEdx4c+6bQfM6fZd043KCfJ/4OuSU9OIByPpM+Wn+Gn9UinueY7W/UfZFUmpzBAEAQD6jkEEEgg5BHAgjkQYMptPVEvt7bzXSUOsHj0g6s3Y4OnBx2HgczLepaycqV8Y8W6IeYKggCAIAgCAIBLbubeqWlTWnFTwdOxh/IjsMynoWsTKljz1W3qjNvVvI95U7VpKfET+pu9j9HLvylLU2zMyWRL5LZf76kHMFMQBAEAQBAEAQBAEAQBAEAsPR/wDL6H+5/wCN5tHcvdm/qY/f+Gdmkp6wQDkfSZ8tP8NP6pFPc8x2t+o+yKpNTmCAIBie5Qc2H1/VLEMW6fOMWbqqb2RgbaKDkCZZj2Zc92kSrGkY22n3L7TJ49lfFP8ABusbqzGdpN3L9MkXZVfxP8GfDR6nz8pN3L9P3zbyurq/x/gz4aHzA2k3cv0/fMPsurq/x/geGh8zI20GHBkxwB7RwIyDx7wQfXNH2XW9pP8ABh4q6npdpjtU+oyOXZUv7ZL9jR4z9GZUv0PaR6R90rz7OvjstfozR480Z6dUHkQZVnTZD2otEbhJbo9yM1EAQBAEA+ohJwASTyA4k+qDKTb0R8gwIAgFm6P9mUri4dKya1FJmAyRxDIM8COwmbRWrOh2ZTC21xmtVp/yjoP5lWXkB71T8U34Ud3y7G+H8sfmXZeQHvVPxRwoeXY3w/lnM73dq56ypotqujW2nCMRpycYPoxI9GeetwruN8MHpq/Qwfm3d/3at7hjRmngsj4H+w/Nu7/u1b3DGjHgsj4H+xddwt0npsLiuCjjPV0+RGQQWf1E4E3jH1Ov2dgOD72zk/Rf5L8JudoQDkfSZ8tP8NP6pFLc8x2t+o+yKZWvUXtye4ffLVWDdZz00XzKMaJyNOrtFj8UAfSZ0a+zK4+22/wixHHit+Zq1KpbmSZerphX7KSJlFLY8SU2EGBAEAQBAOyXe5qX2zbNkwlwlrR0P2MAg8R/N3Hs9oPGjkum6Se2rOxLHVtUWt9DkN5avSdqdRSjocMp5gj/ALznXjJSWqOTKLi9GYZsYEAzU7p15MfQeMrWYlNm8f25EcqoS3Rt0tpfOHrH3Gc+3sv1rl9n/wBEEsb4WblKsrfFIP1+yc63Hsq9uOhXlXKO6MkhNT1SpFmCqCWYgADiSTyAEGYxcnojqO7W6YtqL1aoDV2pt5xTBU+KPP3n2eeRR0PSYmAqK3KXtafscrEjPNH2AIBceiv5XU/gN9unN4bnV7H9+/o/5R1aSHpRAPkA+wBAPggH2AIBw/pfqH4eRk46qnw96djAqhwcenPXc4udFd9rpz0KPOiVBBgQBBkQYEAQBAEA/SG5/wAhs/8AL0fsLPN5HvZfVnoafdx+iIrfzcxL5NSYS4QeI/Yw+Y/m7j2Z9IkuLkul6PYiycdWrVbnCry1ek7U6ilHQ4ZTzBH/AHn2zuxkpLVHFlFxejMM2NRAEATGhk27SvVLKiZdmICrjJJPIDtlO7Colza0+a5EbojN8kdv3H3T+DKKtcA3DDjjiKYP7Knv7z6h5+G4RjJ8PNHYwsCNH9T5y/gs1/8A2VT9x/qMF6z2H9D8/qc8uMhaa3PEtNH2YMCAWPcXa9K1rvUrEhTSKjALcSyHkPMDNovRl/s6+FNrlPbTT+C9/n/Z/Pf/AI2m3GjteaY/X8D8/wCz+e//ABtHGh5pj9fwcyvdrVWqVGStV0l3K+O44FiRwzw4SPU89bkTc24yemvU1n2vVHOvUH+433ySFVk/ZTZhW3PZv8mu+8Tj/wDvWPod/wCZlqHZ98t+X1ZLHxD/ALn+5dujXfZ6lZbSqGYNq6pycsNILFWJ5jAOD2fVNbguqvi4tdDsYF01/wDnN6nUZSOsIBwzpf8A1if4NP8Aqnb7P9z92cbO94UqXikIAgyWffbdCpYuCMvbv/Zv2gn9h8fteft9oFXGyVatPUs5GM63r6FYloqiAIAgCAfpDc/5DZ/5ej9hZ5vI97L6s9DT7uP0RMSIlKlv5uYl8mpMJcIPEfsYfMfzdx7PaDaxsl0vR7FXJxlatVucKvLV6TtTqKVdCVZTzBE7sZKS1RxZRcXozDNjUQD3SplmCqCWYgKBzJJwABMN6LVmUtXojt3R9uQtooq1gGuWHpFIH9lT87vb1Dhz4eVlO3+mPs/ydrGxlWuJ7l3lMtmttP8Asav8N/smbQ9pGsvZZ+YFM9M1ruecZkFww/ab2yGWNTLeK/Y0cIv0PYvH+cfokbwcd/2mvcw6Hr4c/f8AQPumvl+P8P5Y7mvofPhz/O+gfdMrAx/h/LHc19Dybt/nGbrDoX9iM91DoY2qseZJ9cljVCPsxS+xsopbI8yQ21EGC09GH6ztv93/AMTypm+4l9v5LWH76P8Avod/nBO4IBwzpf8A1if4NP8Aqnb7P9z92cbO94UqXikIB8MGT9P3dklakaVVQ6OuGU8j9x8/ZPMRk4y1W56NxUo6M4Tvxue9jUyMvbuf0b93+B+4+ft9oHcxslXL5nGycd1vlsVeWyqIMCAIB+kNz/kNn/l6P2Fnm8j3svqz0NPu4/RExIiUQD88dIX6yu/4g+ws9Bie5icLL96yvSyVhAJLdn5Za/5ij9tZFd7uX0f8ElXvI/VfyfpaebPRCAYbulrpuvLUrLn0giZT0epiS1Wh+atsbJq2tVqNZdLr7GHYyntU9/8AOekrsjZHiieesrlCWkjSkhGIAgCAIAgCAIBeuiXYtV7tLkLijR16mP7TMjLpXvPjZPd65Qz7Yqvg9WXsKqTmp+iO3TinYEA4j0w27C+DlSEakgVscCVzkA94yPbO12fJd1p8zj56fealFl8pCDBkt6DVGVEUs7EBVAyST2ATWUlFas2jFyeiP1FTHAegTzB6NbGHaFklam1OqodHGGU8j9x8/ZNoycXqjEoqS0ZwffjdB7GpkZe3c/o37v8AA/c3n7faB3MbJVq57nGyMd1PlsVeWyqIMH1RngOJPADvPcJhsylrsfpPdaiyWdqjgqy0KSsp5ghACD555u5p2Sa6s9DUmoJPoSkjJBAPz70kW7JtG4LKVDsGXP7SlVGR3jII9Rnfw2nStDh5aatepWZaKogEvujbPUvbYIpYitTYgdiqwLMe4ADnIciSVUtejJqIuVi06o/SM84egEAQCB3v3XpX1LQ/i1FyaVQDih/mp7R/PEnovlTLVbdCC+iNsdHucC2zsqrbVWo1l0uvsYdjKe1T3zvV2RsjxR2OJZXKEuGRpSQjEAQBAEAQC07jbnPfVMtlLdD479rH5iefvPZn0SplZSqWi3LeNjOx6vY7vYWSUaa06ShEQYVRyA/72zhSk5Pie52YxUVojYmDYQCP27sald0mpVl1KeIPJlI5Mp7CJJXbKuXFE0srjYtJFP8ABLaeVuPeT8Et+Y2dEVPAV9WPBLaeVuPeT8EeY2dEPAV9WTW7G5FtZO1SnrdyMBqhBKjtC4AxntMhuyp2rR7E1ONCp6os0rFgQDW2hY061NqVVQ6OMMp7fuPaD2TaMnF8UdzWUVJaMpB6JbTylx7yfgl3zGzoin4Cvqx4JbTytx7yfgjzGzoh4CvqyS2B0eWtrVFVddR1+L1hUhT84AKOPnPKR25llkeF8voSVYldb13LdKhaEAQCG3l3boXtMJWB8U5V1wHXvwSOR7RJabp1PWJFbTG1aSKx4JbTytx7yfglrzGzoit4Cvqx4JbTytx7yfgjzGzoh4Cvqyxbrbp29irCiGLP8Z3wXI7FyAAAO4SvdkTuf9RYpojUuRPSAmEAQBAITefdehfIq1gQVOVdcB17wCQeB7jJqb51PWJDdRG1aSK14JbTytx7yfglnzGzoiv4Cvqx4JbTytx7yfgjzGzoh4Cvqx4JbTytx7yfgjzGzoh4Cvqx4JbTytx7yfgjzGzoh4Cvqx4JbTytx7yfgjzGzoh4CvqwOiWz8pcH/Un4I8xt6IeAr6svFhZJRprTpKERBhVHYP8AvbKUpOT4pblyMVFaI2JqbCAIBp3W1aFNtNStSRsZ0u6qcHtwTN41yktUmaucVybMP5ftf7zb/wDKn3zPdWfC/wBjHew6o3ba5Sooam6upzhlIYcOB4jhNHFp6M2TT5oyzBkQBANW72lRpECrVp0yRkB3VSR3gEzaMJS2Rq5xW7NqamwgCAIAgCAIAgCAIAgCAIAgCAIBqUtp0Wc01q02qDOUDqWGnnlQc8Js4SS1aNVOLeiZtzU2EAQBAEAQBAEA4h0vAHaIzwHU0snzannawPc/dnIzfeo3fzR2R/6l/wDOl9008Tk/+P8Ak38Pj/GWk7WobIsbcU9dzSdm0OCuTry+c8ARxlXu55Nr15MsuyOPWtOaI+86XKKlRToO+QCxLBdJIBKjgdRHLPCSR7Om93oRyz4rZEptHpGo07ehcLSqVKdbWOBUFHTGUYE8+fLukUMKUpuDejRJLLioqWnJkltve+lb2lK6Ks61tGhRgMda6u3hwAMjrxpTscOhJZfGEFN+pRd9ts2dwLWvc0LkGpSZqYR0XCayAWyDz5+giXcaq2HFGElyZTvsrlwymmW7ePfulZ3CUKlNzqVG1gqFUOxXjnjw0kypTiStg5JlqzJjXJRaMGy+km3rNcEq1OlQTX1jEZbxgoAQcckkYGZtPCnFLqzWGXCWvREX4Xaer5LV6rONepdXu4xnzapL5dLT2lqRePj8L0LLtPfKjTs1vEBq0mZVAXAYE5yCDyII4iVoY05Wd2+TLM8iMYca5orl30uUQE6ug7sRlgWChOJwM4Oo4GeWOPOWY9nTber0K8s+C2ROJv1Rawe9VHKoyo9PxdasWVcZzjHjA57pA8WSt7tk3iYuvvCDuOlyiEUpQqM5zqUsFCgHA8bByTzxj1yddnT15shefDTkj1edLduqIadGo7sMshIQJ2YLYOr1Dl3cpiPZ02+b5CWfDTkiy7sb20byg9Yfouqz1quR4mBq1au1cZ4+Yytdjzqmo767Fiq+NkeLbQrlz0qJqbqLWtWpp8ep8UAd+NJwP3sSysB6f1SSZA81f2xbRPWe+tCrZ1bumGYURmpTOA6nu5449h5SvLGnGxVv1Jo5EZQc16FerdLlAU9S0KhqFiNBKgAADxi/HmTjAB5HlLC7OnxaNrQgefDTYkdndIlKtbVqy0apeiU10VwzEVG0hlPaOeeAxiRzw5RmotrR+pJDLjKDklt6HP8Ao+3ia3unZkrVhUXRhSTp1OvjNnkBL+XQpwS1S0/wUsW5xm9dWdA290iU6Nc29CjUuaqnDBOA1DmowCWI7cCUKsOUoccmki7ZlqMuGK1Zl3X3/p3Vb4O9J6FbjhW4glRkrnAIbAPAjsmLsSVceNPVGasqM5cLWjKbuV+vbj9+7+2Zcyf0q+xUx/1EvudjE5B1RAEAQBAEAQBAOIdLoH5RGeXU0s+jU+Z2sD3P3ZyM33qJT8kbA/vL++/4JF3mZ8JL3eL1PPSPWtzs6yFq/WUadQ01bj+whGCSBM4amrpca5sxluLqjw7Eltm1Rd3aeFUford+Q+MzoS3pOT7ZFW28x69Wb2JLF5fIidlbL6/YFXAy1KtUqr/oxqx/oLSayzgy181oRwhx4v05lafaD3dGwslzqpu6f8rgIf8ASuZY4FVKdj9f9/kr8bsjCtE/0xWy06lpTQYVLfSo7grYH0CQdntyUm+pNnJJxS6DpTpB9p0Fbk1Kgp9BqODGE9KG/m/4M5a1uivoT3S7s8U7KiKNNUppVUMFAAA0sFzjsz9JEgwJ62vifPQmzYaVrhRi/KFp+QNGqnnqdOjI1dfzzp551+Nnu4xwWeL157/gxxV+G0+X5KpbI42JWJzoN4mj1KAxHr+qXJaeKXXQrR18M/qW7Ytqn5u1DpXLUbhycc2V3w3pGlfZKdkn4xfVFmqK8L9mVbY36j2h/mKP2qMtWfqofR/8leH6aX1Jvdu2X837s6Rk9cScccrp0n1YEhub8XH7E1MV4Z/c99GFsjbNvyyg5NRTkZyBSBA9pPtmM1tXQ/31GHFOqRWN2Q52btQJnOm2Jx80Oxb1ac582ZZu076vX5lanXup6fIltxKN41q/wW7tqNMMxqJUVSwyB4zEofFIHfjgZFlOpWLji2ybGVjh/TJJGPY2y1pWm0jTuqFdTbAMtLXwOrxSdSgYxrmbLHKyGsWufqK6+GE9HryJ/obtUNpcsVUlqhUkgHKimp0nzZY8PPK/aEn3kfoSYKXdsiuhL5Rc/wAJftSbtH2Y/Uj7P3kYOiW7Sne1+sdU1U2VdTBct1i8BnmfNM58W6lov90MYUkrHqbttt24u7+rSsEtbZlNQ9a1NesZVbDMzFSSTkHSB6TwzNHVCulSsbe3L0N1ZOy1xrSXzI3YKuNvIKtUV6gquHqAABmFJgcAcBjl6pJbo8XktF0+5HXqsnm9f/ht7lfr24/fu/tma5P6VfY3x/1EvudiE5B1BAEAQBAEAQBAKzvBuPa3lXrq3Wa9IXxWwMLnHDHnMs1ZVlUeGJBZjQsesiN8Flj/AO9/yf8A5JPMLvkR+CqN6ruBaNbpbnrerR2qL4/HUwwcnHKaLLsU3P1fI3eNBxUfQkrndyi9oLNtfUhUUYPjYQgjxvUJFG6UbO8W5vKmLhwPY97D2BStaJoUgxpksSGOo+NwIz3TFtsrJcT3M11RhHhWxFbG6P7S2rJWpCprTOnU2QMgrnGO4mTWZllkeF7EcMWuEuJGzvJudb3ro9frMopUaW0jBOe6aU5M6k1E2tohY9ZHzbO5tvc10r1es6xAgXS2BhGLDIx3kxXkzri4rZmJ48JyUmTd7ZpVRqdVQ6OMMpHAiQxk4vVbk0oqS0ZS/BTZdZqzX0+T1jT6NWnVj15l3zC3TTkVPA1668yw7T3Yt61stqVKUVKlVQ6cac44+sytC+cJ8a3J50xlHgex6t93KKWZs119SUdOfjYqFi3jeljDuk7O89QqoqHAtjQt9xbVLarajrOqqurvl/GyhUjBxw+KJI8qxzU3ujRY0FBw9GbdnurQp2j2i6+pqa9WWy3j88NjhNJXzlYrHubxpjGHAtj7sTdeha0alGlr0VSxbU2T4yhTg44cBFl87JKUvQV0xhFxj6mPd3dG3sxVFEMRVChw51AhdWBjH+IzNuRO3Ti9DFdEK9eH1IW96K7J31Ka1IHmiMNPq1KSPRmTRz7UtHoyGWFW3rzROW26VtTtqlrTQrTqDFQg+O2e0ue36pBLIslNTb5omVEIw4FsZd3d3KNnTenR16XbUdRyckBeBx3ATFt0rWnIzXTGtaRNbdzc+3snd6HWZddJ1NqGAc8OE2uyJ2pKRiqiFb1iaNz0cWT1uuxURi+shXwurOrOCDjj2CSRzbVHhI3iVuXEY9qdG1pWrNWzWpszFmFNgFLHiTxUkZ48j2zMM2yMeHk/qJ4cJS4uaNmw3As6NdK9IVEemQVAcleC6TkHOcjOePbNJZdk4uMtmbRxa4y4kbOztzrejdNdJ1nWuahOWyuahy3DHfNZ5M5Q4HsZjjwjLjW5YZATiAIAgCAIAgCAVXeTfy3sq3U1UrFtKtlApGGyBxLDjwlqnEnbHii0VrcqFUuFpkbR6V7IkArXUd5RSB6dLE/RJH2fauhGs6t9S62N4lamtSkwdHGVYciP+9kpSi4vR7lyMlJaozzBkQBAIjZG81rc1Gp0Kod1BLDSwwAQDxYAcyJLZRZWtZIihdCb0iyXkRKIAgCAQ77zWouPgpqjr8hdGluZAYDVjHI98l7izg49ORF30OLg15mjvFvrQs66UKq1S7qrAqFK4ZiozlgeYklWLOyDkvQ0tyY1yUWnzLNKxYEAQBAEAQBAEAQBAEAQBAEAQBAEAQBAOI9LmPykueXVUs+jU+Z2sD3P3ZyM33qNzfq+2S9sRaLS6/Uug06TJgZGrUdIBGnPDvxNMaOSp/166fNm+TKhw0hpr8jDsrblzZbIpVKJCmpd1AupdQ0aOwH/ABq30zM6oW5DT9EYhbOqhNdSV2TvdtGsaVwyaLKmB19QKnjBB+kbxjnGQeC8pFZj0x1in/U9iWu+2WktP6fUwW28+1r9qj2QWnSpn4uE9IUtUzqbHdgTZ0Y9KSs5tmiuvtbdeyJHdzfK7vaNajTFNL6mFZSwwjqGAfKnOGGePpHKR3Y1dUlJ68LJKsidkXFe0U7o/F58LqfBDTFTSet14xo6xdWnhzziW8ru+7XHrp/0VcXvO8fDuXHbe+N1XvGstnaFKFleq+OafGPjZAUHhyJJ5SpXjVwr7y39i1ZkTnPu6v3PGx977u2vVs9olH1lQtRccC/BDlQAVJ4cQCIsxq7K+8q5fIxXfZCzgs5/M+bw75Xda8ay2cFDKzKzkAksnxzlvFVRgjlk4irGrjX3lotyJys7uo+7F3p2hSufgl6mpm8VKgX4rsPEJZBpZScDlkZ82IsoplDvK39jNd1sZcE19yn11vfysAxp/DdaceHV6urXHZy049cuLuvD8teH8lR953//ALFl3v29dULi0pVBQao1GkapNJH8c1GB0sRwHDhK1FNc4SktdNXpzLN1s4zjF6ErvzvpWpXC2dkoNY6QzEBsM/FUUHhnBBJPAZkWNixlDvLNjfIyJRl3de5FLvhtCwuEp7SC1Kb8dQC5C5wWRkABx2qRJfDU3Qbq3I+/tqklbzNnfLfa6tr9aNDS9MrSITSCXL/shufHh7Zrj4tdlXFLk+ZtfkzhZwxIvau9+1rOsjXYUK/jClpTQVBGpQy5YEZ7T3c5LDGx7YtQ/cjnkX1yXH+x16hVDKrDkwBHoIzOS1o9Dpp6oyTBkQBAEAQBAEAQBAEAQBAEAQDiPS5j8pKD20qQPvPO1ge5+7ORmrW1HRaXR5s5SCLcHHYXqMPWC2DOc8y5/wB38F5YlKeuhAdM1JUs7dVAVVrAKoGAAKb4AHZLHZ7bsk30Ic5JQSXUl9l7ONxsSnRTg1S0AXu1EZGfSZDOfBkuT9GTRhxUcPyKRuJvfT2clxQuqdQN1hcAAZ1aQpRgSMfFGD5zLuVjO9qcH6FLGvVKcJI3uiawqVbuvesummesA7meq4YhT2hQDx84mmdOMa41Lf8AwSYcXKbsZCblbaSwv6/Xq+W10sKBkMagPEEjhwk2RU7qVw/X8ENFndWviRi2psqlbbSqptBagoO9RlZOZDsWVx84DkQOI+vMLJTpTqfNaGJ1xhc+82epI7IttnVbylSs7e5rYdG601NKrpIJcqVzpGO3GeU0slfGtyskl8tCSCpdiUItnmncnZW16tS4RjTqGrhgMkpVbUHXPMg4BHpmHHxGOlHdafgwn3F7clyZZdlb+XF5fLRtKS/B8rrd1bWEHFmJV8LnkBx44leeJCqrisfMsQyZ2WaQXIrW9d4LXbpr1VbQHpVOGMsvVKpK558QfZLNEe8xeFb8/wCSvdLgyeJnnpD2gte9sqyZC1KNB11YBwar4yAYxIOFU4v0b/gZMuK2LXRG3vnTex2ul6yFqTujgjlwQI6Z5agASM94muO1djutPmbX61Xqxrkae+e2hta4t6NmjnSGALAAkuVySAThVCjifPNsevw0JSsZpfPv5pQRl3rpBNtWiZzpNkvp0somKHrjSf1NrlpkRX0JDpzPG0/dr/8A1TTsz+77f8m/aG8fudP2V/Y0v4afZE5k/aZ0I7I2pqbCAIAgCAIAgCAIAgCAIAgCAYKtnTY5ZEY95UE+0iZUmtmYcU/QzzBkx17dX4OqsBxGoA/XMptbGGk9z1TphQAoAA5ADAHoEwZ0MVWzpscsiMe8qCfaRMqTWzMOKZlRAAAAAByA4AegTBnYxVLKmx1NTRj3lQT7SJlSa2ZjhR6rW6vwdVYD5wB+uE2tg0nuKNsiZ0Kq556QBn04htvcJJbCtbq/B1Vh3MAfrhNrYNJ7ijbqnBFVR/hAH1Q23uEktj5WtUfGtFbHLUAcejMJtbMNJ7nlrGkcZpocDAyq8AOQHDhHE+o4V0MtWkrDDAMO4gEewwnpsGtdzxRtUTOhFXPPSoGfYIbb3CSWwe0pltRRC3DxioJ4cuOMxq9tRwoV7VHxrRWxy1AHGe7MKTWwaT3MoGOUwZPsAQBAEAQBAEAQBAEAQBAEAQBAEAQBAEAQBAEAQBAEAQBAEAQBAEAQBAEAQBAEAQBAEAQBAEAQBAEAQBAEAQBAEAQBAEAQBAEAQBAEAQBAEAQBAEAQBAEAQBAEAQBAEAQBAEAQBAEAQBAEAQBAEAQBAEAQBAEAQBAEAQBAEAQBAEAQBAEAQBAEA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A7D59F"/>
              </a:solidFill>
              <a:latin typeface="Arial" pitchFamily="34" charset="0"/>
            </a:endParaRPr>
          </a:p>
        </p:txBody>
      </p:sp>
      <p:pic>
        <p:nvPicPr>
          <p:cNvPr id="6150" name="Picture 6" descr="http://blogs.bard.edu/civicengagement/files/2014/02/dep-logo-color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0970" y="5008941"/>
            <a:ext cx="5943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allianceforwaterefficiency.org/assets/0/66/22/4576/10c89d0e-3a5b-440e-b74a-4382afca9d1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2243" y="3426322"/>
            <a:ext cx="1251048" cy="52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ourenergypolicy.org/wp-content/uploads/2011/12/ASE-logo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7099" y="4180689"/>
            <a:ext cx="1038196" cy="89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2.gstatic.com/images?q=tbn:ANd9GcRz8UCW3CS3w61XOullz50v3xzE9J9MUeneROP6DmK7_SKekGT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7093" y="4826168"/>
            <a:ext cx="1224807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376" y="1548127"/>
            <a:ext cx="1025639" cy="644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685" y="2707299"/>
            <a:ext cx="914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803" y="5190814"/>
            <a:ext cx="1752600" cy="958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291" y="1650859"/>
            <a:ext cx="1201376" cy="630260"/>
          </a:xfrm>
          <a:prstGeom prst="rect">
            <a:avLst/>
          </a:prstGeom>
        </p:spPr>
      </p:pic>
      <p:pic>
        <p:nvPicPr>
          <p:cNvPr id="15" name="Picture 2" descr="Image result for city of tucson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093" y="3992107"/>
            <a:ext cx="1076351" cy="55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6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863773" y="1877826"/>
            <a:ext cx="5105400" cy="5105182"/>
          </a:xfrm>
        </p:spPr>
        <p:txBody>
          <a:bodyPr>
            <a:normAutofit/>
          </a:bodyPr>
          <a:lstStyle/>
          <a:p>
            <a:r>
              <a:rPr lang="en-US" sz="2000" dirty="0"/>
              <a:t>Reports and Resources: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i="1" dirty="0"/>
              <a:t>Addressing the Energy-Water Nexus: A Blueprint for Action and Policy Agenda (50 recommendations)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i="1" dirty="0"/>
              <a:t>Water-Energy Nexus Research: Recommendations for Future Opportunities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i="1" dirty="0"/>
              <a:t>Water-Energy Nexus Research Database</a:t>
            </a:r>
          </a:p>
          <a:p>
            <a:r>
              <a:rPr lang="en-US" sz="2000" dirty="0"/>
              <a:t>AWE Water Conservation Tracking Tool </a:t>
            </a:r>
          </a:p>
          <a:p>
            <a:r>
              <a:rPr lang="en-US" sz="2000" dirty="0"/>
              <a:t>Testimony before Senate Water and Power Subcommittee</a:t>
            </a:r>
          </a:p>
          <a:p>
            <a:r>
              <a:rPr lang="en-US" sz="2000" dirty="0"/>
              <a:t>Facilitating collaborative energy/water efficiency retrofit/replacement programs</a:t>
            </a:r>
          </a:p>
          <a:p>
            <a:pPr lvl="1" eaLnBrk="1" hangingPunct="1">
              <a:buFontTx/>
              <a:buNone/>
            </a:pPr>
            <a:endParaRPr lang="en-US" i="1" dirty="0"/>
          </a:p>
          <a:p>
            <a:pPr eaLnBrk="1" hangingPunct="1"/>
            <a:endParaRPr lang="en-US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295400" y="103568"/>
            <a:ext cx="7162800" cy="7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200" b="1">
                <a:solidFill>
                  <a:srgbClr val="005A89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rgbClr val="A7D59F"/>
                </a:solidFill>
                <a:latin typeface="Myriad Pro"/>
              </a:defRPr>
            </a:lvl2pPr>
            <a:lvl3pPr eaLnBrk="0" hangingPunct="0">
              <a:defRPr sz="3200" b="1">
                <a:solidFill>
                  <a:srgbClr val="A7D59F"/>
                </a:solidFill>
                <a:latin typeface="Myriad Pro"/>
              </a:defRPr>
            </a:lvl3pPr>
            <a:lvl4pPr eaLnBrk="0" hangingPunct="0">
              <a:defRPr sz="3200" b="1">
                <a:solidFill>
                  <a:srgbClr val="A7D59F"/>
                </a:solidFill>
                <a:latin typeface="Myriad Pro"/>
              </a:defRPr>
            </a:lvl4pPr>
            <a:lvl5pPr eaLnBrk="0" hangingPunct="0">
              <a:defRPr sz="3200" b="1">
                <a:solidFill>
                  <a:srgbClr val="A7D59F"/>
                </a:solidFill>
                <a:latin typeface="Myriad Pro"/>
              </a:defRPr>
            </a:lvl5pPr>
            <a:lvl6pPr marL="457189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6pPr>
            <a:lvl7pPr marL="914377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7pPr>
            <a:lvl8pPr marL="1371566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8pPr>
            <a:lvl9pPr marL="1828754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A7D59F"/>
                </a:solidFill>
                <a:latin typeface="Myriad Pro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latin typeface="Myriad Pro"/>
              </a:rPr>
              <a:t>AWE’s Water-Energy 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158" y="2057400"/>
            <a:ext cx="2111952" cy="27432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3581401"/>
            <a:ext cx="2111952" cy="274436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1932709" y="914083"/>
            <a:ext cx="8311522" cy="913698"/>
          </a:xfrm>
          <a:prstGeom prst="roundRect">
            <a:avLst/>
          </a:prstGeom>
          <a:solidFill>
            <a:srgbClr val="6FC3C7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Myriad Pro"/>
              </a:rPr>
              <a:t>Our Energy-Water Objective</a:t>
            </a:r>
            <a:r>
              <a:rPr lang="en-US" dirty="0">
                <a:solidFill>
                  <a:srgbClr val="005A89"/>
                </a:solidFill>
                <a:latin typeface="Myriad Pro"/>
              </a:rPr>
              <a:t>: Encourage and build collaborative opportunities between water and energy providers to optimize energy and water savings.</a:t>
            </a:r>
          </a:p>
        </p:txBody>
      </p:sp>
    </p:spTree>
    <p:extLst>
      <p:ext uri="{BB962C8B-B14F-4D97-AF65-F5344CB8AC3E}">
        <p14:creationId xmlns:p14="http://schemas.microsoft.com/office/powerpoint/2010/main" val="35545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18E37-4D8C-43A2-A651-B168F605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5943"/>
            <a:ext cx="7843748" cy="83975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+mj-lt"/>
              </a:rPr>
              <a:t>Water Efficiency/Conservation Fastest and Least Expensive Way to Save Water; also fights Drought and Climate Change and Lowers Water Bills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E332A-6B0D-4E2C-98D9-C1A389D5B9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950" y="1362269"/>
            <a:ext cx="7361475" cy="5089332"/>
          </a:xfrm>
        </p:spPr>
        <p:txBody>
          <a:bodyPr>
            <a:normAutofit fontScale="92500"/>
          </a:bodyPr>
          <a:lstStyle/>
          <a:p>
            <a:r>
              <a:rPr lang="en-US" sz="2600" dirty="0">
                <a:latin typeface="+mj-lt"/>
              </a:rPr>
              <a:t>Ensures reliable water supplies: 1995 to 2020, the U.S. population grew by 63.2 million people with public water withdrawals essentially unchanged.</a:t>
            </a:r>
          </a:p>
          <a:p>
            <a:r>
              <a:rPr lang="en-US" sz="2600" dirty="0">
                <a:latin typeface="+mj-lt"/>
              </a:rPr>
              <a:t>Tackles the root cause of climate change: water-saving strategies reduce the amount of energy used to heat, pump, and treat water, which in turn reduces emissions of heat-trapping carbon dioxide. </a:t>
            </a:r>
          </a:p>
          <a:p>
            <a:r>
              <a:rPr lang="en-US" sz="2600" dirty="0">
                <a:latin typeface="+mj-lt"/>
              </a:rPr>
              <a:t>Protects our rivers, bays, and aquifers by limiting water withdrawals. </a:t>
            </a:r>
          </a:p>
          <a:p>
            <a:r>
              <a:rPr lang="en-US" sz="2600" dirty="0">
                <a:latin typeface="+mj-lt"/>
              </a:rPr>
              <a:t>Save utilities and taxpayers money: minimizes need for infrastructure expansion</a:t>
            </a:r>
          </a:p>
          <a:p>
            <a:r>
              <a:rPr lang="en-US" sz="2600" dirty="0">
                <a:latin typeface="+mj-lt"/>
              </a:rPr>
              <a:t>Saves consumers money: water efficient products can save an average family hundreds of dollars each year.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58699-E9D7-423E-B920-40328AE9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604" y="6217790"/>
            <a:ext cx="1334396" cy="640210"/>
          </a:xfrm>
          <a:prstGeom prst="rect">
            <a:avLst/>
          </a:prstGeom>
        </p:spPr>
      </p:pic>
      <p:pic>
        <p:nvPicPr>
          <p:cNvPr id="21" name="Content Placeholder 5">
            <a:extLst>
              <a:ext uri="{FF2B5EF4-FFF2-40B4-BE49-F238E27FC236}">
                <a16:creationId xmlns:a16="http://schemas.microsoft.com/office/drawing/2014/main" id="{F53B19C7-E5B2-4B8C-9967-C33C28197C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893" y="285645"/>
            <a:ext cx="2136711" cy="2765156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Water DAMN #1: Urban Demand Trends in the USA | Water Demand Management">
            <a:extLst>
              <a:ext uri="{FF2B5EF4-FFF2-40B4-BE49-F238E27FC236}">
                <a16:creationId xmlns:a16="http://schemas.microsoft.com/office/drawing/2014/main" id="{7B4D8625-A38A-4349-BCD9-E7CD13AE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792" y="3270054"/>
            <a:ext cx="4120258" cy="299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358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15819"/>
            <a:ext cx="8229600" cy="122231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5A89"/>
                </a:solidFill>
              </a:rPr>
              <a:t>Water efficiency works…despite a lack of federal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57" y="1838130"/>
            <a:ext cx="9489233" cy="4758612"/>
          </a:xfrm>
        </p:spPr>
        <p:txBody>
          <a:bodyPr>
            <a:normAutofit/>
          </a:bodyPr>
          <a:lstStyle/>
          <a:p>
            <a:r>
              <a:rPr lang="en-US" dirty="0"/>
              <a:t>Between 2000 and 2020, federal EERE investments dwarfed federal investments in water efficiency and water reuse by a ratio of approximately 80 to 1. </a:t>
            </a:r>
            <a:r>
              <a:rPr lang="en-US" sz="800" dirty="0">
                <a:hlinkClick r:id="rId2"/>
              </a:rPr>
              <a:t>(https://www.allianceforwaterefficiency.org/resources/analysis-federal-funding-2000-2020</a:t>
            </a:r>
            <a:r>
              <a:rPr lang="en-US" sz="800" dirty="0"/>
              <a:t>)</a:t>
            </a:r>
          </a:p>
          <a:p>
            <a:pPr lvl="1"/>
            <a:r>
              <a:rPr lang="en-US" dirty="0"/>
              <a:t>Only one federal water efficiency grant program – </a:t>
            </a:r>
            <a:r>
              <a:rPr lang="en-US" dirty="0" err="1"/>
              <a:t>WaterSmart</a:t>
            </a:r>
            <a:r>
              <a:rPr lang="en-US" dirty="0"/>
              <a:t> at USBR (and energy efficiency projects are also eligible!) </a:t>
            </a:r>
          </a:p>
          <a:p>
            <a:r>
              <a:rPr lang="en-US" dirty="0"/>
              <a:t>The federal government pays less than 5 percent of the cost for drinking water and wastewater (National Association of Clean Water Agencies).</a:t>
            </a:r>
          </a:p>
          <a:p>
            <a:r>
              <a:rPr lang="en-US" dirty="0"/>
              <a:t>Before 1987, the federal share of project costs was generally 55%. </a:t>
            </a:r>
          </a:p>
          <a:p>
            <a:r>
              <a:rPr lang="en-US" dirty="0"/>
              <a:t>No federal agency “owns” water efficiency/water supply reliability which undermines the potential for more federal $$. </a:t>
            </a:r>
          </a:p>
          <a:p>
            <a:pPr lvl="1"/>
            <a:r>
              <a:rPr lang="en-US" dirty="0"/>
              <a:t>USEPA focuses on water quality; </a:t>
            </a:r>
            <a:r>
              <a:rPr lang="en-US" dirty="0" err="1"/>
              <a:t>WaterSense</a:t>
            </a:r>
            <a:r>
              <a:rPr lang="en-US" dirty="0"/>
              <a:t> a very small program not even mentioned in EPA’s recent draft Strategic Plan</a:t>
            </a:r>
          </a:p>
          <a:p>
            <a:pPr lvl="1"/>
            <a:r>
              <a:rPr lang="en-US" dirty="0"/>
              <a:t>USBR focuses on water supply projects</a:t>
            </a:r>
          </a:p>
          <a:p>
            <a:pPr marL="50292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1355" y="1931437"/>
            <a:ext cx="7576457" cy="3004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	</a:t>
            </a:r>
            <a:endParaRPr lang="en-US" dirty="0"/>
          </a:p>
        </p:txBody>
      </p:sp>
      <p:sp>
        <p:nvSpPr>
          <p:cNvPr id="5" name="AutoShape 2" descr="Los Angeles Times">
            <a:extLst>
              <a:ext uri="{FF2B5EF4-FFF2-40B4-BE49-F238E27FC236}">
                <a16:creationId xmlns:a16="http://schemas.microsoft.com/office/drawing/2014/main" id="{8131DFA2-76A2-4186-83FD-4D1320BB7B5A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859902" y="-1520760"/>
            <a:ext cx="8229600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8" name="Picture 4" descr="Los Angeles keeps changing. These 50 songs help explain how - Los Angeles  Times">
            <a:extLst>
              <a:ext uri="{FF2B5EF4-FFF2-40B4-BE49-F238E27FC236}">
                <a16:creationId xmlns:a16="http://schemas.microsoft.com/office/drawing/2014/main" id="{3BA083D8-E031-4D26-AC74-BA66614DA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40" y="961053"/>
            <a:ext cx="5267325" cy="97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139C0A-1971-4CB1-9D07-B5A68DF5119F}"/>
              </a:ext>
            </a:extLst>
          </p:cNvPr>
          <p:cNvSpPr/>
          <p:nvPr/>
        </p:nvSpPr>
        <p:spPr>
          <a:xfrm>
            <a:off x="2285999" y="2323322"/>
            <a:ext cx="76946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Want to save energy and fight climate change? Try using less water</a:t>
            </a:r>
          </a:p>
          <a:p>
            <a:endParaRPr lang="en-US" dirty="0">
              <a:solidFill>
                <a:srgbClr val="000000"/>
              </a:solidFill>
              <a:latin typeface="var(--headline-font)"/>
            </a:endParaRPr>
          </a:p>
          <a:p>
            <a:r>
              <a:rPr lang="en-US" cap="all" dirty="0"/>
              <a:t>BY </a:t>
            </a:r>
            <a:r>
              <a:rPr lang="en-US" cap="all" dirty="0">
                <a:hlinkClick r:id="rId3"/>
              </a:rPr>
              <a:t>SAMMY ROTH</a:t>
            </a:r>
            <a:r>
              <a:rPr lang="en-US" cap="all" dirty="0"/>
              <a:t>. STAFF WRITER </a:t>
            </a:r>
          </a:p>
          <a:p>
            <a:r>
              <a:rPr lang="en-US" dirty="0"/>
              <a:t>MARCH 4, 2021 </a:t>
            </a:r>
            <a:endParaRPr lang="en-US" dirty="0">
              <a:solidFill>
                <a:srgbClr val="000000"/>
              </a:solidFill>
              <a:latin typeface="var(--headline-font)"/>
            </a:endParaRPr>
          </a:p>
        </p:txBody>
      </p:sp>
    </p:spTree>
    <p:extLst>
      <p:ext uri="{BB962C8B-B14F-4D97-AF65-F5344CB8AC3E}">
        <p14:creationId xmlns:p14="http://schemas.microsoft.com/office/powerpoint/2010/main" val="7306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15819"/>
            <a:ext cx="8229600" cy="122231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5A89"/>
                </a:solidFill>
              </a:rPr>
              <a:t>Water - Energy - Climate Nexus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1355" y="1931437"/>
            <a:ext cx="7576457" cy="30044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	Water Savings = Energy Savings =      GHGs</a:t>
            </a:r>
          </a:p>
          <a:p>
            <a:endParaRPr lang="en-US" sz="2400" dirty="0"/>
          </a:p>
          <a:p>
            <a:r>
              <a:rPr lang="en-US" sz="2400" u="sng" dirty="0"/>
              <a:t>End-user energy savings </a:t>
            </a:r>
            <a:r>
              <a:rPr lang="en-US" sz="2400" dirty="0"/>
              <a:t>(reduction in the amount of energy needed to heat, cool, and pressurize water in homes and businesses)?</a:t>
            </a:r>
          </a:p>
          <a:p>
            <a:r>
              <a:rPr lang="en-US" sz="2400" u="sng" dirty="0"/>
              <a:t>System-wide/embedded energy savings </a:t>
            </a:r>
            <a:r>
              <a:rPr lang="en-US" sz="2400" dirty="0"/>
              <a:t>(reduction in energy used to collect, treat, and deliver water and collect and treat wastewater)</a:t>
            </a:r>
          </a:p>
          <a:p>
            <a:r>
              <a:rPr lang="en-US" sz="2400" dirty="0"/>
              <a:t>Hot and cold water energy savings</a:t>
            </a:r>
          </a:p>
          <a:p>
            <a:pPr marL="502920" lvl="1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881F452-A748-4FBB-B519-504AF5184801}"/>
              </a:ext>
            </a:extLst>
          </p:cNvPr>
          <p:cNvSpPr/>
          <p:nvPr/>
        </p:nvSpPr>
        <p:spPr>
          <a:xfrm>
            <a:off x="7484707" y="1651518"/>
            <a:ext cx="214604" cy="3172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81176" y="746448"/>
            <a:ext cx="8734425" cy="701351"/>
          </a:xfrm>
        </p:spPr>
        <p:txBody>
          <a:bodyPr/>
          <a:lstStyle/>
          <a:p>
            <a:pPr algn="ctr" eaLnBrk="1" hangingPunct="1"/>
            <a:r>
              <a:rPr lang="en-US" sz="2200" dirty="0">
                <a:solidFill>
                  <a:schemeClr val="accent6">
                    <a:lumMod val="10000"/>
                  </a:schemeClr>
                </a:solidFill>
              </a:rPr>
              <a:t>Water efficiency reduces the energy needed to collect, treat, and distribute potable water and wastewater </a:t>
            </a:r>
            <a:endParaRPr lang="en-US" altLang="en-US" sz="2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604865"/>
            <a:ext cx="7620000" cy="4914998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5410200" y="6215063"/>
            <a:ext cx="4503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5A89"/>
                </a:solidFill>
                <a:latin typeface="Gill Sans MT" panose="020B0502020104020203" pitchFamily="34" charset="0"/>
              </a:rPr>
              <a:t>   Source:  California Energy Commission, 2005 IEPR</a:t>
            </a:r>
          </a:p>
        </p:txBody>
      </p:sp>
    </p:spTree>
    <p:extLst>
      <p:ext uri="{BB962C8B-B14F-4D97-AF65-F5344CB8AC3E}">
        <p14:creationId xmlns:p14="http://schemas.microsoft.com/office/powerpoint/2010/main" val="33469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rame">
  <a:themeElements>
    <a:clrScheme name="AWE">
      <a:dk1>
        <a:srgbClr val="000000"/>
      </a:dk1>
      <a:lt1>
        <a:srgbClr val="FFFFFF"/>
      </a:lt1>
      <a:dk2>
        <a:srgbClr val="143962"/>
      </a:dk2>
      <a:lt2>
        <a:srgbClr val="CEDBE6"/>
      </a:lt2>
      <a:accent1>
        <a:srgbClr val="3494BA"/>
      </a:accent1>
      <a:accent2>
        <a:srgbClr val="B2D29C"/>
      </a:accent2>
      <a:accent3>
        <a:srgbClr val="105A97"/>
      </a:accent3>
      <a:accent4>
        <a:srgbClr val="148982"/>
      </a:accent4>
      <a:accent5>
        <a:srgbClr val="894891"/>
      </a:accent5>
      <a:accent6>
        <a:srgbClr val="BB6228"/>
      </a:accent6>
      <a:hlink>
        <a:srgbClr val="036EBF"/>
      </a:hlink>
      <a:folHlink>
        <a:srgbClr val="036EB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1_Frame">
  <a:themeElements>
    <a:clrScheme name="AWE">
      <a:dk1>
        <a:srgbClr val="000000"/>
      </a:dk1>
      <a:lt1>
        <a:srgbClr val="FFFFFF"/>
      </a:lt1>
      <a:dk2>
        <a:srgbClr val="143962"/>
      </a:dk2>
      <a:lt2>
        <a:srgbClr val="CEDBE6"/>
      </a:lt2>
      <a:accent1>
        <a:srgbClr val="3494BA"/>
      </a:accent1>
      <a:accent2>
        <a:srgbClr val="B2D29C"/>
      </a:accent2>
      <a:accent3>
        <a:srgbClr val="105A97"/>
      </a:accent3>
      <a:accent4>
        <a:srgbClr val="148982"/>
      </a:accent4>
      <a:accent5>
        <a:srgbClr val="894891"/>
      </a:accent5>
      <a:accent6>
        <a:srgbClr val="BB6228"/>
      </a:accent6>
      <a:hlink>
        <a:srgbClr val="036EBF"/>
      </a:hlink>
      <a:folHlink>
        <a:srgbClr val="036EBF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E PPT Template 2020_F2-wide" id="{7EBC60AA-4C99-214B-B31A-3BE572803911}" vid="{12D523BA-DC9F-B94F-A828-11ADAEA6EA2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f61ec8-ca77-4518-ac58-952f302a2873" xsi:nil="true"/>
    <lcf76f155ced4ddcb4097134ff3c332f xmlns="de1d06a0-dfd8-4094-ac69-1fd8b10d967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80628644A978469BE97212763889C9" ma:contentTypeVersion="15" ma:contentTypeDescription="Create a new document." ma:contentTypeScope="" ma:versionID="35a48c74977c5a0af06f1b9150f2ac4d">
  <xsd:schema xmlns:xsd="http://www.w3.org/2001/XMLSchema" xmlns:xs="http://www.w3.org/2001/XMLSchema" xmlns:p="http://schemas.microsoft.com/office/2006/metadata/properties" xmlns:ns2="de1d06a0-dfd8-4094-ac69-1fd8b10d9677" xmlns:ns3="55f61ec8-ca77-4518-ac58-952f302a2873" targetNamespace="http://schemas.microsoft.com/office/2006/metadata/properties" ma:root="true" ma:fieldsID="e128f3a443e9f0840df1c52c32305dfe" ns2:_="" ns3:_="">
    <xsd:import namespace="de1d06a0-dfd8-4094-ac69-1fd8b10d9677"/>
    <xsd:import namespace="55f61ec8-ca77-4518-ac58-952f302a28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1d06a0-dfd8-4094-ac69-1fd8b10d96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ef51058-1272-4d4c-8312-92f21a00c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61ec8-ca77-4518-ac58-952f302a287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670497c-0452-4098-b661-b2832c50ae50}" ma:internalName="TaxCatchAll" ma:showField="CatchAllData" ma:web="55f61ec8-ca77-4518-ac58-952f302a28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D0239E-E5F7-4636-9599-1C84AB4EF7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7A8C3F-C71B-456F-AA89-3B9E3F4D4DFD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55f61ec8-ca77-4518-ac58-952f302a2873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de1d06a0-dfd8-4094-ac69-1fd8b10d9677"/>
  </ds:schemaRefs>
</ds:datastoreItem>
</file>

<file path=customXml/itemProps3.xml><?xml version="1.0" encoding="utf-8"?>
<ds:datastoreItem xmlns:ds="http://schemas.openxmlformats.org/officeDocument/2006/customXml" ds:itemID="{2BFF9887-5AFE-4BCB-8474-FA0936CD92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1d06a0-dfd8-4094-ac69-1fd8b10d9677"/>
    <ds:schemaRef ds:uri="55f61ec8-ca77-4518-ac58-952f302a28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{A41015F5-149C-8E48-B329-728327AEFF02}tf10001124</Template>
  <TotalTime>2163</TotalTime>
  <Words>1076</Words>
  <Application>Microsoft Office PowerPoint</Application>
  <PresentationFormat>Widescreen</PresentationFormat>
  <Paragraphs>124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var(--headline-font)</vt:lpstr>
      <vt:lpstr>Arial</vt:lpstr>
      <vt:lpstr>Baskerville</vt:lpstr>
      <vt:lpstr>Tw Cen MT</vt:lpstr>
      <vt:lpstr>Myriad Pro Light</vt:lpstr>
      <vt:lpstr>Wingdings</vt:lpstr>
      <vt:lpstr>Wingdings 2</vt:lpstr>
      <vt:lpstr>Acherus Grotesque Medium</vt:lpstr>
      <vt:lpstr>Calibri</vt:lpstr>
      <vt:lpstr>Myriad Pro</vt:lpstr>
      <vt:lpstr>MS PGothic</vt:lpstr>
      <vt:lpstr>Corbel</vt:lpstr>
      <vt:lpstr>Gill Sans MT</vt:lpstr>
      <vt:lpstr>Big Caslon Medium</vt:lpstr>
      <vt:lpstr>Frame</vt:lpstr>
      <vt:lpstr>1_Frame</vt:lpstr>
      <vt:lpstr>    There's Something in the Water! It's Energy Savings    </vt:lpstr>
      <vt:lpstr>AWE: A Voice for Water Efficiency</vt:lpstr>
      <vt:lpstr>Who We Bring Together</vt:lpstr>
      <vt:lpstr>PowerPoint Presentation</vt:lpstr>
      <vt:lpstr>Water Efficiency/Conservation Fastest and Least Expensive Way to Save Water; also fights Drought and Climate Change and Lowers Water Bills</vt:lpstr>
      <vt:lpstr>Water efficiency works…despite a lack of federal funding</vt:lpstr>
      <vt:lpstr>PowerPoint Presentation</vt:lpstr>
      <vt:lpstr>Water - Energy - Climate Nexus</vt:lpstr>
      <vt:lpstr>Water efficiency reduces the energy needed to collect, treat, and distribute potable water and wastewater </vt:lpstr>
      <vt:lpstr>PowerPoint Presentation</vt:lpstr>
      <vt:lpstr>PowerPoint Presentation</vt:lpstr>
      <vt:lpstr>PowerPoint Presentation</vt:lpstr>
      <vt:lpstr>Embedded Energy in Water: Illinois </vt:lpstr>
      <vt:lpstr>AWE’s water conservation tracking tool</vt:lpstr>
      <vt:lpstr>Joint Water-Energy Efficiency Opportunities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Sonja Turner-Montano</dc:creator>
  <cp:lastModifiedBy>Ron Burke</cp:lastModifiedBy>
  <cp:revision>54</cp:revision>
  <dcterms:created xsi:type="dcterms:W3CDTF">2019-12-09T00:35:42Z</dcterms:created>
  <dcterms:modified xsi:type="dcterms:W3CDTF">2022-09-16T15:53:17Z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0x0101001E80628644A978469BE97212763889C9</vt:lpwstr>
  </property>
  <property fmtid="{D5CDD505-2E9C-101B-9397-08002B2CF9AE}" pid="3" name="MediaServiceImageTags">
    <vt:lpwstr/>
  </property>
</Properties>
</file>